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tiff" ContentType="image/tiff"/>
  <Override PartName="/ppt/diagrams/layout2.xml" ContentType="application/vnd.openxmlformats-officedocument.drawingml.diagram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5" r:id="rId1"/>
  </p:sldMasterIdLst>
  <p:notesMasterIdLst>
    <p:notesMasterId r:id="rId52"/>
  </p:notesMasterIdLst>
  <p:handoutMasterIdLst>
    <p:handoutMasterId r:id="rId53"/>
  </p:handoutMasterIdLst>
  <p:sldIdLst>
    <p:sldId id="256" r:id="rId2"/>
    <p:sldId id="314" r:id="rId3"/>
    <p:sldId id="292" r:id="rId4"/>
    <p:sldId id="295" r:id="rId5"/>
    <p:sldId id="293" r:id="rId6"/>
    <p:sldId id="294" r:id="rId7"/>
    <p:sldId id="365" r:id="rId8"/>
    <p:sldId id="315" r:id="rId9"/>
    <p:sldId id="370" r:id="rId10"/>
    <p:sldId id="371" r:id="rId11"/>
    <p:sldId id="366" r:id="rId12"/>
    <p:sldId id="372" r:id="rId13"/>
    <p:sldId id="319" r:id="rId14"/>
    <p:sldId id="316" r:id="rId15"/>
    <p:sldId id="320" r:id="rId16"/>
    <p:sldId id="321" r:id="rId17"/>
    <p:sldId id="322" r:id="rId18"/>
    <p:sldId id="318" r:id="rId19"/>
    <p:sldId id="323" r:id="rId20"/>
    <p:sldId id="325" r:id="rId21"/>
    <p:sldId id="324" r:id="rId22"/>
    <p:sldId id="326" r:id="rId23"/>
    <p:sldId id="329" r:id="rId24"/>
    <p:sldId id="327" r:id="rId25"/>
    <p:sldId id="330" r:id="rId26"/>
    <p:sldId id="328" r:id="rId27"/>
    <p:sldId id="331" r:id="rId28"/>
    <p:sldId id="333" r:id="rId29"/>
    <p:sldId id="337" r:id="rId30"/>
    <p:sldId id="336" r:id="rId31"/>
    <p:sldId id="338" r:id="rId32"/>
    <p:sldId id="349" r:id="rId33"/>
    <p:sldId id="335" r:id="rId34"/>
    <p:sldId id="352" r:id="rId35"/>
    <p:sldId id="363" r:id="rId36"/>
    <p:sldId id="364" r:id="rId37"/>
    <p:sldId id="353" r:id="rId38"/>
    <p:sldId id="354" r:id="rId39"/>
    <p:sldId id="356" r:id="rId40"/>
    <p:sldId id="374" r:id="rId41"/>
    <p:sldId id="296" r:id="rId42"/>
    <p:sldId id="359" r:id="rId43"/>
    <p:sldId id="360" r:id="rId44"/>
    <p:sldId id="348" r:id="rId45"/>
    <p:sldId id="368" r:id="rId46"/>
    <p:sldId id="361" r:id="rId47"/>
    <p:sldId id="340" r:id="rId48"/>
    <p:sldId id="362" r:id="rId49"/>
    <p:sldId id="297" r:id="rId50"/>
    <p:sldId id="369" r:id="rId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D7BBBA"/>
    <a:srgbClr val="612421"/>
    <a:srgbClr val="781C0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09" autoAdjust="0"/>
    <p:restoredTop sz="90476" autoAdjust="0"/>
  </p:normalViewPr>
  <p:slideViewPr>
    <p:cSldViewPr>
      <p:cViewPr varScale="1">
        <p:scale>
          <a:sx n="78" d="100"/>
          <a:sy n="78" d="100"/>
        </p:scale>
        <p:origin x="-1218"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2754" y="-120"/>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9BBE11-D390-4EDA-AF2A-3DC83E8A6B26}" type="doc">
      <dgm:prSet loTypeId="urn:microsoft.com/office/officeart/2005/8/layout/venn2" loCatId="relationship" qsTypeId="urn:microsoft.com/office/officeart/2005/8/quickstyle/3d1" qsCatId="3D" csTypeId="urn:microsoft.com/office/officeart/2005/8/colors/colorful5" csCatId="colorful" phldr="1"/>
      <dgm:spPr/>
      <dgm:t>
        <a:bodyPr/>
        <a:lstStyle/>
        <a:p>
          <a:endParaRPr lang="en-US"/>
        </a:p>
      </dgm:t>
    </dgm:pt>
    <dgm:pt modelId="{6C446375-2895-4A96-9CC3-A358B5C0C708}">
      <dgm:prSet phldrT="[Text]"/>
      <dgm:spPr/>
      <dgm:t>
        <a:bodyPr/>
        <a:lstStyle/>
        <a:p>
          <a:endParaRPr lang="en-US" dirty="0"/>
        </a:p>
      </dgm:t>
    </dgm:pt>
    <dgm:pt modelId="{A24DD356-8300-43D9-A98C-71973AEFC821}" type="parTrans" cxnId="{82AE7F9A-FA13-4A60-BE40-D21E3736609B}">
      <dgm:prSet/>
      <dgm:spPr/>
      <dgm:t>
        <a:bodyPr/>
        <a:lstStyle/>
        <a:p>
          <a:endParaRPr lang="en-US"/>
        </a:p>
      </dgm:t>
    </dgm:pt>
    <dgm:pt modelId="{EF437608-3411-49E2-AC04-698CB107651A}" type="sibTrans" cxnId="{82AE7F9A-FA13-4A60-BE40-D21E3736609B}">
      <dgm:prSet/>
      <dgm:spPr/>
      <dgm:t>
        <a:bodyPr/>
        <a:lstStyle/>
        <a:p>
          <a:endParaRPr lang="en-US"/>
        </a:p>
      </dgm:t>
    </dgm:pt>
    <dgm:pt modelId="{72E5E5C7-AA1A-4123-A624-D0B09C208DE6}">
      <dgm:prSet phldrT="[Text]"/>
      <dgm:spPr/>
      <dgm:t>
        <a:bodyPr/>
        <a:lstStyle/>
        <a:p>
          <a:endParaRPr lang="en-US" dirty="0"/>
        </a:p>
      </dgm:t>
    </dgm:pt>
    <dgm:pt modelId="{43E0E421-7DDF-4620-9D18-5FE1C8859009}" type="parTrans" cxnId="{688ADE96-0D23-45CE-BEC6-7FCD95351A66}">
      <dgm:prSet/>
      <dgm:spPr/>
      <dgm:t>
        <a:bodyPr/>
        <a:lstStyle/>
        <a:p>
          <a:endParaRPr lang="en-US"/>
        </a:p>
      </dgm:t>
    </dgm:pt>
    <dgm:pt modelId="{49C81BF9-AB62-4236-B6B2-E883074922E0}" type="sibTrans" cxnId="{688ADE96-0D23-45CE-BEC6-7FCD95351A66}">
      <dgm:prSet/>
      <dgm:spPr/>
      <dgm:t>
        <a:bodyPr/>
        <a:lstStyle/>
        <a:p>
          <a:endParaRPr lang="en-US"/>
        </a:p>
      </dgm:t>
    </dgm:pt>
    <dgm:pt modelId="{4A09E864-B30B-4EC1-B82A-FC7A812E7C30}">
      <dgm:prSet phldrT="[Text]"/>
      <dgm:spPr/>
      <dgm:t>
        <a:bodyPr/>
        <a:lstStyle/>
        <a:p>
          <a:endParaRPr lang="en-US" dirty="0"/>
        </a:p>
      </dgm:t>
    </dgm:pt>
    <dgm:pt modelId="{41367535-D146-4994-A714-553A8B46237C}" type="parTrans" cxnId="{4699B54B-E158-4B29-9C31-E96EA2B63A02}">
      <dgm:prSet/>
      <dgm:spPr/>
      <dgm:t>
        <a:bodyPr/>
        <a:lstStyle/>
        <a:p>
          <a:endParaRPr lang="en-US"/>
        </a:p>
      </dgm:t>
    </dgm:pt>
    <dgm:pt modelId="{A236A85C-1372-48A4-8B87-8897AEA03043}" type="sibTrans" cxnId="{4699B54B-E158-4B29-9C31-E96EA2B63A02}">
      <dgm:prSet/>
      <dgm:spPr/>
      <dgm:t>
        <a:bodyPr/>
        <a:lstStyle/>
        <a:p>
          <a:endParaRPr lang="en-US"/>
        </a:p>
      </dgm:t>
    </dgm:pt>
    <dgm:pt modelId="{2AFE5435-5E78-4B61-926C-BD83534C3A3D}">
      <dgm:prSet phldrT="[Text]"/>
      <dgm:spPr/>
      <dgm:t>
        <a:bodyPr/>
        <a:lstStyle/>
        <a:p>
          <a:r>
            <a:rPr lang="en-US" dirty="0" smtClean="0"/>
            <a:t> </a:t>
          </a:r>
          <a:endParaRPr lang="en-US" dirty="0"/>
        </a:p>
      </dgm:t>
    </dgm:pt>
    <dgm:pt modelId="{9B9ED6CA-D921-43A6-B511-D76F9F38B77A}" type="sibTrans" cxnId="{DDD1836F-9937-44B3-9575-8F64957C5256}">
      <dgm:prSet/>
      <dgm:spPr/>
      <dgm:t>
        <a:bodyPr/>
        <a:lstStyle/>
        <a:p>
          <a:endParaRPr lang="en-US"/>
        </a:p>
      </dgm:t>
    </dgm:pt>
    <dgm:pt modelId="{A397D7F1-02B3-4AF8-81A4-D831735080EA}" type="parTrans" cxnId="{DDD1836F-9937-44B3-9575-8F64957C5256}">
      <dgm:prSet/>
      <dgm:spPr/>
      <dgm:t>
        <a:bodyPr/>
        <a:lstStyle/>
        <a:p>
          <a:endParaRPr lang="en-US"/>
        </a:p>
      </dgm:t>
    </dgm:pt>
    <dgm:pt modelId="{28697B93-5FA2-4FBD-93AF-2D036794CC02}" type="pres">
      <dgm:prSet presAssocID="{839BBE11-D390-4EDA-AF2A-3DC83E8A6B26}" presName="Name0" presStyleCnt="0">
        <dgm:presLayoutVars>
          <dgm:chMax val="7"/>
          <dgm:resizeHandles val="exact"/>
        </dgm:presLayoutVars>
      </dgm:prSet>
      <dgm:spPr/>
      <dgm:t>
        <a:bodyPr/>
        <a:lstStyle/>
        <a:p>
          <a:endParaRPr lang="en-US"/>
        </a:p>
      </dgm:t>
    </dgm:pt>
    <dgm:pt modelId="{FA5D05CB-3E58-4CFC-8778-5C174393EDD4}" type="pres">
      <dgm:prSet presAssocID="{839BBE11-D390-4EDA-AF2A-3DC83E8A6B26}" presName="comp1" presStyleCnt="0"/>
      <dgm:spPr/>
    </dgm:pt>
    <dgm:pt modelId="{0D4A280F-CC90-4C46-9347-1EAC156B278A}" type="pres">
      <dgm:prSet presAssocID="{839BBE11-D390-4EDA-AF2A-3DC83E8A6B26}" presName="circle1" presStyleLbl="node1" presStyleIdx="0" presStyleCnt="4"/>
      <dgm:spPr/>
      <dgm:t>
        <a:bodyPr/>
        <a:lstStyle/>
        <a:p>
          <a:endParaRPr lang="en-US"/>
        </a:p>
      </dgm:t>
    </dgm:pt>
    <dgm:pt modelId="{BFE313F4-63C6-4180-BD22-597995C42D5C}" type="pres">
      <dgm:prSet presAssocID="{839BBE11-D390-4EDA-AF2A-3DC83E8A6B26}" presName="c1text" presStyleLbl="node1" presStyleIdx="0" presStyleCnt="4">
        <dgm:presLayoutVars>
          <dgm:bulletEnabled val="1"/>
        </dgm:presLayoutVars>
      </dgm:prSet>
      <dgm:spPr/>
      <dgm:t>
        <a:bodyPr/>
        <a:lstStyle/>
        <a:p>
          <a:endParaRPr lang="en-US"/>
        </a:p>
      </dgm:t>
    </dgm:pt>
    <dgm:pt modelId="{8030BE6F-1E89-4BA9-BE0B-F9321BFC8DF4}" type="pres">
      <dgm:prSet presAssocID="{839BBE11-D390-4EDA-AF2A-3DC83E8A6B26}" presName="comp2" presStyleCnt="0"/>
      <dgm:spPr/>
    </dgm:pt>
    <dgm:pt modelId="{E8194DF4-89F2-4B34-B48E-F7E532182001}" type="pres">
      <dgm:prSet presAssocID="{839BBE11-D390-4EDA-AF2A-3DC83E8A6B26}" presName="circle2" presStyleLbl="node1" presStyleIdx="1" presStyleCnt="4"/>
      <dgm:spPr/>
      <dgm:t>
        <a:bodyPr/>
        <a:lstStyle/>
        <a:p>
          <a:endParaRPr lang="en-US"/>
        </a:p>
      </dgm:t>
    </dgm:pt>
    <dgm:pt modelId="{B681EBC3-B7C0-4FE9-9612-01CCC1795462}" type="pres">
      <dgm:prSet presAssocID="{839BBE11-D390-4EDA-AF2A-3DC83E8A6B26}" presName="c2text" presStyleLbl="node1" presStyleIdx="1" presStyleCnt="4">
        <dgm:presLayoutVars>
          <dgm:bulletEnabled val="1"/>
        </dgm:presLayoutVars>
      </dgm:prSet>
      <dgm:spPr/>
      <dgm:t>
        <a:bodyPr/>
        <a:lstStyle/>
        <a:p>
          <a:endParaRPr lang="en-US"/>
        </a:p>
      </dgm:t>
    </dgm:pt>
    <dgm:pt modelId="{81DFB983-51A6-4C16-A9FD-79C3FBBE42FB}" type="pres">
      <dgm:prSet presAssocID="{839BBE11-D390-4EDA-AF2A-3DC83E8A6B26}" presName="comp3" presStyleCnt="0"/>
      <dgm:spPr/>
    </dgm:pt>
    <dgm:pt modelId="{133D46DA-9B70-494A-BA11-90F9686B077F}" type="pres">
      <dgm:prSet presAssocID="{839BBE11-D390-4EDA-AF2A-3DC83E8A6B26}" presName="circle3" presStyleLbl="node1" presStyleIdx="2" presStyleCnt="4"/>
      <dgm:spPr/>
      <dgm:t>
        <a:bodyPr/>
        <a:lstStyle/>
        <a:p>
          <a:endParaRPr lang="en-US"/>
        </a:p>
      </dgm:t>
    </dgm:pt>
    <dgm:pt modelId="{AD050E19-0F99-47FC-9BE8-A38FC90577B2}" type="pres">
      <dgm:prSet presAssocID="{839BBE11-D390-4EDA-AF2A-3DC83E8A6B26}" presName="c3text" presStyleLbl="node1" presStyleIdx="2" presStyleCnt="4">
        <dgm:presLayoutVars>
          <dgm:bulletEnabled val="1"/>
        </dgm:presLayoutVars>
      </dgm:prSet>
      <dgm:spPr/>
      <dgm:t>
        <a:bodyPr/>
        <a:lstStyle/>
        <a:p>
          <a:endParaRPr lang="en-US"/>
        </a:p>
      </dgm:t>
    </dgm:pt>
    <dgm:pt modelId="{32781B89-A9A7-4068-A16C-AC36898F9F80}" type="pres">
      <dgm:prSet presAssocID="{839BBE11-D390-4EDA-AF2A-3DC83E8A6B26}" presName="comp4" presStyleCnt="0"/>
      <dgm:spPr/>
    </dgm:pt>
    <dgm:pt modelId="{46F507F4-53FA-4048-AB81-9D2706D3A215}" type="pres">
      <dgm:prSet presAssocID="{839BBE11-D390-4EDA-AF2A-3DC83E8A6B26}" presName="circle4" presStyleLbl="node1" presStyleIdx="3" presStyleCnt="4"/>
      <dgm:spPr/>
      <dgm:t>
        <a:bodyPr/>
        <a:lstStyle/>
        <a:p>
          <a:endParaRPr lang="en-US"/>
        </a:p>
      </dgm:t>
    </dgm:pt>
    <dgm:pt modelId="{7BBD7913-EBC5-44E8-AB9F-9EF773197681}" type="pres">
      <dgm:prSet presAssocID="{839BBE11-D390-4EDA-AF2A-3DC83E8A6B26}" presName="c4text" presStyleLbl="node1" presStyleIdx="3" presStyleCnt="4">
        <dgm:presLayoutVars>
          <dgm:bulletEnabled val="1"/>
        </dgm:presLayoutVars>
      </dgm:prSet>
      <dgm:spPr/>
      <dgm:t>
        <a:bodyPr/>
        <a:lstStyle/>
        <a:p>
          <a:endParaRPr lang="en-US"/>
        </a:p>
      </dgm:t>
    </dgm:pt>
  </dgm:ptLst>
  <dgm:cxnLst>
    <dgm:cxn modelId="{B562F339-8EA6-4BDB-82B9-EAA206C09AD5}" type="presOf" srcId="{4A09E864-B30B-4EC1-B82A-FC7A812E7C30}" destId="{133D46DA-9B70-494A-BA11-90F9686B077F}" srcOrd="0" destOrd="0" presId="urn:microsoft.com/office/officeart/2005/8/layout/venn2"/>
    <dgm:cxn modelId="{DDD1836F-9937-44B3-9575-8F64957C5256}" srcId="{839BBE11-D390-4EDA-AF2A-3DC83E8A6B26}" destId="{2AFE5435-5E78-4B61-926C-BD83534C3A3D}" srcOrd="3" destOrd="0" parTransId="{A397D7F1-02B3-4AF8-81A4-D831735080EA}" sibTransId="{9B9ED6CA-D921-43A6-B511-D76F9F38B77A}"/>
    <dgm:cxn modelId="{3847BF88-2895-4380-91B5-4F6E79CFF153}" type="presOf" srcId="{72E5E5C7-AA1A-4123-A624-D0B09C208DE6}" destId="{B681EBC3-B7C0-4FE9-9612-01CCC1795462}" srcOrd="1" destOrd="0" presId="urn:microsoft.com/office/officeart/2005/8/layout/venn2"/>
    <dgm:cxn modelId="{B23D6A6E-5AC4-434D-8563-488B8B89473C}" type="presOf" srcId="{72E5E5C7-AA1A-4123-A624-D0B09C208DE6}" destId="{E8194DF4-89F2-4B34-B48E-F7E532182001}" srcOrd="0" destOrd="0" presId="urn:microsoft.com/office/officeart/2005/8/layout/venn2"/>
    <dgm:cxn modelId="{426DA570-D7C8-402D-AFB4-1CB7A0A48A7D}" type="presOf" srcId="{6C446375-2895-4A96-9CC3-A358B5C0C708}" destId="{BFE313F4-63C6-4180-BD22-597995C42D5C}" srcOrd="1" destOrd="0" presId="urn:microsoft.com/office/officeart/2005/8/layout/venn2"/>
    <dgm:cxn modelId="{688ADE96-0D23-45CE-BEC6-7FCD95351A66}" srcId="{839BBE11-D390-4EDA-AF2A-3DC83E8A6B26}" destId="{72E5E5C7-AA1A-4123-A624-D0B09C208DE6}" srcOrd="1" destOrd="0" parTransId="{43E0E421-7DDF-4620-9D18-5FE1C8859009}" sibTransId="{49C81BF9-AB62-4236-B6B2-E883074922E0}"/>
    <dgm:cxn modelId="{36D43FBA-8CDD-43EF-A567-5860F3B4145B}" type="presOf" srcId="{2AFE5435-5E78-4B61-926C-BD83534C3A3D}" destId="{46F507F4-53FA-4048-AB81-9D2706D3A215}" srcOrd="0" destOrd="0" presId="urn:microsoft.com/office/officeart/2005/8/layout/venn2"/>
    <dgm:cxn modelId="{C5100665-DD77-48A0-9176-5E1EECAC470B}" type="presOf" srcId="{839BBE11-D390-4EDA-AF2A-3DC83E8A6B26}" destId="{28697B93-5FA2-4FBD-93AF-2D036794CC02}" srcOrd="0" destOrd="0" presId="urn:microsoft.com/office/officeart/2005/8/layout/venn2"/>
    <dgm:cxn modelId="{0FEC0434-01AD-40EC-9225-C1D403AACDE6}" type="presOf" srcId="{2AFE5435-5E78-4B61-926C-BD83534C3A3D}" destId="{7BBD7913-EBC5-44E8-AB9F-9EF773197681}" srcOrd="1" destOrd="0" presId="urn:microsoft.com/office/officeart/2005/8/layout/venn2"/>
    <dgm:cxn modelId="{758751BB-E57A-4A07-A867-26C9434CF2DD}" type="presOf" srcId="{4A09E864-B30B-4EC1-B82A-FC7A812E7C30}" destId="{AD050E19-0F99-47FC-9BE8-A38FC90577B2}" srcOrd="1" destOrd="0" presId="urn:microsoft.com/office/officeart/2005/8/layout/venn2"/>
    <dgm:cxn modelId="{98CF2E0A-7EF2-4EC1-93FF-351EBBDBFDA4}" type="presOf" srcId="{6C446375-2895-4A96-9CC3-A358B5C0C708}" destId="{0D4A280F-CC90-4C46-9347-1EAC156B278A}" srcOrd="0" destOrd="0" presId="urn:microsoft.com/office/officeart/2005/8/layout/venn2"/>
    <dgm:cxn modelId="{4699B54B-E158-4B29-9C31-E96EA2B63A02}" srcId="{839BBE11-D390-4EDA-AF2A-3DC83E8A6B26}" destId="{4A09E864-B30B-4EC1-B82A-FC7A812E7C30}" srcOrd="2" destOrd="0" parTransId="{41367535-D146-4994-A714-553A8B46237C}" sibTransId="{A236A85C-1372-48A4-8B87-8897AEA03043}"/>
    <dgm:cxn modelId="{82AE7F9A-FA13-4A60-BE40-D21E3736609B}" srcId="{839BBE11-D390-4EDA-AF2A-3DC83E8A6B26}" destId="{6C446375-2895-4A96-9CC3-A358B5C0C708}" srcOrd="0" destOrd="0" parTransId="{A24DD356-8300-43D9-A98C-71973AEFC821}" sibTransId="{EF437608-3411-49E2-AC04-698CB107651A}"/>
    <dgm:cxn modelId="{20087736-A15F-4724-B8E0-AABD79EBCB6B}" type="presParOf" srcId="{28697B93-5FA2-4FBD-93AF-2D036794CC02}" destId="{FA5D05CB-3E58-4CFC-8778-5C174393EDD4}" srcOrd="0" destOrd="0" presId="urn:microsoft.com/office/officeart/2005/8/layout/venn2"/>
    <dgm:cxn modelId="{14F72421-00CE-4B0B-B070-0F8B41D566C8}" type="presParOf" srcId="{FA5D05CB-3E58-4CFC-8778-5C174393EDD4}" destId="{0D4A280F-CC90-4C46-9347-1EAC156B278A}" srcOrd="0" destOrd="0" presId="urn:microsoft.com/office/officeart/2005/8/layout/venn2"/>
    <dgm:cxn modelId="{673BC0D3-7BB9-429B-96C0-2C430CA58493}" type="presParOf" srcId="{FA5D05CB-3E58-4CFC-8778-5C174393EDD4}" destId="{BFE313F4-63C6-4180-BD22-597995C42D5C}" srcOrd="1" destOrd="0" presId="urn:microsoft.com/office/officeart/2005/8/layout/venn2"/>
    <dgm:cxn modelId="{55E6A034-26E9-4B87-873F-3AC3ADC80C2D}" type="presParOf" srcId="{28697B93-5FA2-4FBD-93AF-2D036794CC02}" destId="{8030BE6F-1E89-4BA9-BE0B-F9321BFC8DF4}" srcOrd="1" destOrd="0" presId="urn:microsoft.com/office/officeart/2005/8/layout/venn2"/>
    <dgm:cxn modelId="{88554500-2DA5-4675-8CB0-B468053616F0}" type="presParOf" srcId="{8030BE6F-1E89-4BA9-BE0B-F9321BFC8DF4}" destId="{E8194DF4-89F2-4B34-B48E-F7E532182001}" srcOrd="0" destOrd="0" presId="urn:microsoft.com/office/officeart/2005/8/layout/venn2"/>
    <dgm:cxn modelId="{E65DD4B3-3CC3-4643-B64F-FE618809B130}" type="presParOf" srcId="{8030BE6F-1E89-4BA9-BE0B-F9321BFC8DF4}" destId="{B681EBC3-B7C0-4FE9-9612-01CCC1795462}" srcOrd="1" destOrd="0" presId="urn:microsoft.com/office/officeart/2005/8/layout/venn2"/>
    <dgm:cxn modelId="{05C332A2-D525-4509-B11F-7374EB7F6949}" type="presParOf" srcId="{28697B93-5FA2-4FBD-93AF-2D036794CC02}" destId="{81DFB983-51A6-4C16-A9FD-79C3FBBE42FB}" srcOrd="2" destOrd="0" presId="urn:microsoft.com/office/officeart/2005/8/layout/venn2"/>
    <dgm:cxn modelId="{A2E97FAA-D484-457F-A246-03C991CC4087}" type="presParOf" srcId="{81DFB983-51A6-4C16-A9FD-79C3FBBE42FB}" destId="{133D46DA-9B70-494A-BA11-90F9686B077F}" srcOrd="0" destOrd="0" presId="urn:microsoft.com/office/officeart/2005/8/layout/venn2"/>
    <dgm:cxn modelId="{2C198152-51A8-423E-8A8A-8A496F15AE32}" type="presParOf" srcId="{81DFB983-51A6-4C16-A9FD-79C3FBBE42FB}" destId="{AD050E19-0F99-47FC-9BE8-A38FC90577B2}" srcOrd="1" destOrd="0" presId="urn:microsoft.com/office/officeart/2005/8/layout/venn2"/>
    <dgm:cxn modelId="{C8DEBCA9-FFB9-41B5-89C4-0873E9C067AF}" type="presParOf" srcId="{28697B93-5FA2-4FBD-93AF-2D036794CC02}" destId="{32781B89-A9A7-4068-A16C-AC36898F9F80}" srcOrd="3" destOrd="0" presId="urn:microsoft.com/office/officeart/2005/8/layout/venn2"/>
    <dgm:cxn modelId="{EC7D92A3-9CD1-4931-A28A-77FAF66FCF09}" type="presParOf" srcId="{32781B89-A9A7-4068-A16C-AC36898F9F80}" destId="{46F507F4-53FA-4048-AB81-9D2706D3A215}" srcOrd="0" destOrd="0" presId="urn:microsoft.com/office/officeart/2005/8/layout/venn2"/>
    <dgm:cxn modelId="{3CED619E-D232-4CF0-A2E0-1ABCF5EA9D0E}" type="presParOf" srcId="{32781B89-A9A7-4068-A16C-AC36898F9F80}" destId="{7BBD7913-EBC5-44E8-AB9F-9EF773197681}" srcOrd="1" destOrd="0" presId="urn:microsoft.com/office/officeart/2005/8/layout/ven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9BBE11-D390-4EDA-AF2A-3DC83E8A6B26}" type="doc">
      <dgm:prSet loTypeId="urn:microsoft.com/office/officeart/2005/8/layout/venn2" loCatId="relationship" qsTypeId="urn:microsoft.com/office/officeart/2005/8/quickstyle/3d1" qsCatId="3D" csTypeId="urn:microsoft.com/office/officeart/2005/8/colors/colorful5" csCatId="colorful" phldr="1"/>
      <dgm:spPr/>
      <dgm:t>
        <a:bodyPr/>
        <a:lstStyle/>
        <a:p>
          <a:endParaRPr lang="en-US"/>
        </a:p>
      </dgm:t>
    </dgm:pt>
    <dgm:pt modelId="{6C446375-2895-4A96-9CC3-A358B5C0C708}">
      <dgm:prSet phldrT="[Text]"/>
      <dgm:spPr/>
      <dgm:t>
        <a:bodyPr/>
        <a:lstStyle/>
        <a:p>
          <a:endParaRPr lang="en-US" dirty="0"/>
        </a:p>
      </dgm:t>
    </dgm:pt>
    <dgm:pt modelId="{A24DD356-8300-43D9-A98C-71973AEFC821}" type="parTrans" cxnId="{82AE7F9A-FA13-4A60-BE40-D21E3736609B}">
      <dgm:prSet/>
      <dgm:spPr/>
      <dgm:t>
        <a:bodyPr/>
        <a:lstStyle/>
        <a:p>
          <a:endParaRPr lang="en-US"/>
        </a:p>
      </dgm:t>
    </dgm:pt>
    <dgm:pt modelId="{EF437608-3411-49E2-AC04-698CB107651A}" type="sibTrans" cxnId="{82AE7F9A-FA13-4A60-BE40-D21E3736609B}">
      <dgm:prSet/>
      <dgm:spPr/>
      <dgm:t>
        <a:bodyPr/>
        <a:lstStyle/>
        <a:p>
          <a:endParaRPr lang="en-US"/>
        </a:p>
      </dgm:t>
    </dgm:pt>
    <dgm:pt modelId="{72E5E5C7-AA1A-4123-A624-D0B09C208DE6}">
      <dgm:prSet phldrT="[Text]"/>
      <dgm:spPr/>
      <dgm:t>
        <a:bodyPr/>
        <a:lstStyle/>
        <a:p>
          <a:endParaRPr lang="en-US" dirty="0"/>
        </a:p>
      </dgm:t>
    </dgm:pt>
    <dgm:pt modelId="{43E0E421-7DDF-4620-9D18-5FE1C8859009}" type="parTrans" cxnId="{688ADE96-0D23-45CE-BEC6-7FCD95351A66}">
      <dgm:prSet/>
      <dgm:spPr/>
      <dgm:t>
        <a:bodyPr/>
        <a:lstStyle/>
        <a:p>
          <a:endParaRPr lang="en-US"/>
        </a:p>
      </dgm:t>
    </dgm:pt>
    <dgm:pt modelId="{49C81BF9-AB62-4236-B6B2-E883074922E0}" type="sibTrans" cxnId="{688ADE96-0D23-45CE-BEC6-7FCD95351A66}">
      <dgm:prSet/>
      <dgm:spPr/>
      <dgm:t>
        <a:bodyPr/>
        <a:lstStyle/>
        <a:p>
          <a:endParaRPr lang="en-US"/>
        </a:p>
      </dgm:t>
    </dgm:pt>
    <dgm:pt modelId="{4A09E864-B30B-4EC1-B82A-FC7A812E7C30}">
      <dgm:prSet phldrT="[Text]"/>
      <dgm:spPr/>
      <dgm:t>
        <a:bodyPr/>
        <a:lstStyle/>
        <a:p>
          <a:endParaRPr lang="en-US" dirty="0"/>
        </a:p>
      </dgm:t>
    </dgm:pt>
    <dgm:pt modelId="{41367535-D146-4994-A714-553A8B46237C}" type="parTrans" cxnId="{4699B54B-E158-4B29-9C31-E96EA2B63A02}">
      <dgm:prSet/>
      <dgm:spPr/>
      <dgm:t>
        <a:bodyPr/>
        <a:lstStyle/>
        <a:p>
          <a:endParaRPr lang="en-US"/>
        </a:p>
      </dgm:t>
    </dgm:pt>
    <dgm:pt modelId="{A236A85C-1372-48A4-8B87-8897AEA03043}" type="sibTrans" cxnId="{4699B54B-E158-4B29-9C31-E96EA2B63A02}">
      <dgm:prSet/>
      <dgm:spPr/>
      <dgm:t>
        <a:bodyPr/>
        <a:lstStyle/>
        <a:p>
          <a:endParaRPr lang="en-US"/>
        </a:p>
      </dgm:t>
    </dgm:pt>
    <dgm:pt modelId="{2AFE5435-5E78-4B61-926C-BD83534C3A3D}">
      <dgm:prSet phldrT="[Text]"/>
      <dgm:spPr/>
      <dgm:t>
        <a:bodyPr/>
        <a:lstStyle/>
        <a:p>
          <a:r>
            <a:rPr lang="en-US" dirty="0" smtClean="0"/>
            <a:t> </a:t>
          </a:r>
          <a:endParaRPr lang="en-US" dirty="0"/>
        </a:p>
      </dgm:t>
    </dgm:pt>
    <dgm:pt modelId="{9B9ED6CA-D921-43A6-B511-D76F9F38B77A}" type="sibTrans" cxnId="{DDD1836F-9937-44B3-9575-8F64957C5256}">
      <dgm:prSet/>
      <dgm:spPr/>
      <dgm:t>
        <a:bodyPr/>
        <a:lstStyle/>
        <a:p>
          <a:endParaRPr lang="en-US"/>
        </a:p>
      </dgm:t>
    </dgm:pt>
    <dgm:pt modelId="{A397D7F1-02B3-4AF8-81A4-D831735080EA}" type="parTrans" cxnId="{DDD1836F-9937-44B3-9575-8F64957C5256}">
      <dgm:prSet/>
      <dgm:spPr/>
      <dgm:t>
        <a:bodyPr/>
        <a:lstStyle/>
        <a:p>
          <a:endParaRPr lang="en-US"/>
        </a:p>
      </dgm:t>
    </dgm:pt>
    <dgm:pt modelId="{28697B93-5FA2-4FBD-93AF-2D036794CC02}" type="pres">
      <dgm:prSet presAssocID="{839BBE11-D390-4EDA-AF2A-3DC83E8A6B26}" presName="Name0" presStyleCnt="0">
        <dgm:presLayoutVars>
          <dgm:chMax val="7"/>
          <dgm:resizeHandles val="exact"/>
        </dgm:presLayoutVars>
      </dgm:prSet>
      <dgm:spPr/>
      <dgm:t>
        <a:bodyPr/>
        <a:lstStyle/>
        <a:p>
          <a:endParaRPr lang="en-US"/>
        </a:p>
      </dgm:t>
    </dgm:pt>
    <dgm:pt modelId="{FA5D05CB-3E58-4CFC-8778-5C174393EDD4}" type="pres">
      <dgm:prSet presAssocID="{839BBE11-D390-4EDA-AF2A-3DC83E8A6B26}" presName="comp1" presStyleCnt="0"/>
      <dgm:spPr/>
    </dgm:pt>
    <dgm:pt modelId="{0D4A280F-CC90-4C46-9347-1EAC156B278A}" type="pres">
      <dgm:prSet presAssocID="{839BBE11-D390-4EDA-AF2A-3DC83E8A6B26}" presName="circle1" presStyleLbl="node1" presStyleIdx="0" presStyleCnt="4"/>
      <dgm:spPr/>
      <dgm:t>
        <a:bodyPr/>
        <a:lstStyle/>
        <a:p>
          <a:endParaRPr lang="en-US"/>
        </a:p>
      </dgm:t>
    </dgm:pt>
    <dgm:pt modelId="{BFE313F4-63C6-4180-BD22-597995C42D5C}" type="pres">
      <dgm:prSet presAssocID="{839BBE11-D390-4EDA-AF2A-3DC83E8A6B26}" presName="c1text" presStyleLbl="node1" presStyleIdx="0" presStyleCnt="4">
        <dgm:presLayoutVars>
          <dgm:bulletEnabled val="1"/>
        </dgm:presLayoutVars>
      </dgm:prSet>
      <dgm:spPr/>
      <dgm:t>
        <a:bodyPr/>
        <a:lstStyle/>
        <a:p>
          <a:endParaRPr lang="en-US"/>
        </a:p>
      </dgm:t>
    </dgm:pt>
    <dgm:pt modelId="{8030BE6F-1E89-4BA9-BE0B-F9321BFC8DF4}" type="pres">
      <dgm:prSet presAssocID="{839BBE11-D390-4EDA-AF2A-3DC83E8A6B26}" presName="comp2" presStyleCnt="0"/>
      <dgm:spPr/>
    </dgm:pt>
    <dgm:pt modelId="{E8194DF4-89F2-4B34-B48E-F7E532182001}" type="pres">
      <dgm:prSet presAssocID="{839BBE11-D390-4EDA-AF2A-3DC83E8A6B26}" presName="circle2" presStyleLbl="node1" presStyleIdx="1" presStyleCnt="4"/>
      <dgm:spPr/>
      <dgm:t>
        <a:bodyPr/>
        <a:lstStyle/>
        <a:p>
          <a:endParaRPr lang="en-US"/>
        </a:p>
      </dgm:t>
    </dgm:pt>
    <dgm:pt modelId="{B681EBC3-B7C0-4FE9-9612-01CCC1795462}" type="pres">
      <dgm:prSet presAssocID="{839BBE11-D390-4EDA-AF2A-3DC83E8A6B26}" presName="c2text" presStyleLbl="node1" presStyleIdx="1" presStyleCnt="4">
        <dgm:presLayoutVars>
          <dgm:bulletEnabled val="1"/>
        </dgm:presLayoutVars>
      </dgm:prSet>
      <dgm:spPr/>
      <dgm:t>
        <a:bodyPr/>
        <a:lstStyle/>
        <a:p>
          <a:endParaRPr lang="en-US"/>
        </a:p>
      </dgm:t>
    </dgm:pt>
    <dgm:pt modelId="{81DFB983-51A6-4C16-A9FD-79C3FBBE42FB}" type="pres">
      <dgm:prSet presAssocID="{839BBE11-D390-4EDA-AF2A-3DC83E8A6B26}" presName="comp3" presStyleCnt="0"/>
      <dgm:spPr/>
    </dgm:pt>
    <dgm:pt modelId="{133D46DA-9B70-494A-BA11-90F9686B077F}" type="pres">
      <dgm:prSet presAssocID="{839BBE11-D390-4EDA-AF2A-3DC83E8A6B26}" presName="circle3" presStyleLbl="node1" presStyleIdx="2" presStyleCnt="4"/>
      <dgm:spPr/>
      <dgm:t>
        <a:bodyPr/>
        <a:lstStyle/>
        <a:p>
          <a:endParaRPr lang="en-US"/>
        </a:p>
      </dgm:t>
    </dgm:pt>
    <dgm:pt modelId="{AD050E19-0F99-47FC-9BE8-A38FC90577B2}" type="pres">
      <dgm:prSet presAssocID="{839BBE11-D390-4EDA-AF2A-3DC83E8A6B26}" presName="c3text" presStyleLbl="node1" presStyleIdx="2" presStyleCnt="4">
        <dgm:presLayoutVars>
          <dgm:bulletEnabled val="1"/>
        </dgm:presLayoutVars>
      </dgm:prSet>
      <dgm:spPr/>
      <dgm:t>
        <a:bodyPr/>
        <a:lstStyle/>
        <a:p>
          <a:endParaRPr lang="en-US"/>
        </a:p>
      </dgm:t>
    </dgm:pt>
    <dgm:pt modelId="{32781B89-A9A7-4068-A16C-AC36898F9F80}" type="pres">
      <dgm:prSet presAssocID="{839BBE11-D390-4EDA-AF2A-3DC83E8A6B26}" presName="comp4" presStyleCnt="0"/>
      <dgm:spPr/>
    </dgm:pt>
    <dgm:pt modelId="{46F507F4-53FA-4048-AB81-9D2706D3A215}" type="pres">
      <dgm:prSet presAssocID="{839BBE11-D390-4EDA-AF2A-3DC83E8A6B26}" presName="circle4" presStyleLbl="node1" presStyleIdx="3" presStyleCnt="4"/>
      <dgm:spPr/>
      <dgm:t>
        <a:bodyPr/>
        <a:lstStyle/>
        <a:p>
          <a:endParaRPr lang="en-US"/>
        </a:p>
      </dgm:t>
    </dgm:pt>
    <dgm:pt modelId="{7BBD7913-EBC5-44E8-AB9F-9EF773197681}" type="pres">
      <dgm:prSet presAssocID="{839BBE11-D390-4EDA-AF2A-3DC83E8A6B26}" presName="c4text" presStyleLbl="node1" presStyleIdx="3" presStyleCnt="4">
        <dgm:presLayoutVars>
          <dgm:bulletEnabled val="1"/>
        </dgm:presLayoutVars>
      </dgm:prSet>
      <dgm:spPr/>
      <dgm:t>
        <a:bodyPr/>
        <a:lstStyle/>
        <a:p>
          <a:endParaRPr lang="en-US"/>
        </a:p>
      </dgm:t>
    </dgm:pt>
  </dgm:ptLst>
  <dgm:cxnLst>
    <dgm:cxn modelId="{59F93AAE-97A7-436F-B51C-6554205B5D0C}" type="presOf" srcId="{839BBE11-D390-4EDA-AF2A-3DC83E8A6B26}" destId="{28697B93-5FA2-4FBD-93AF-2D036794CC02}" srcOrd="0" destOrd="0" presId="urn:microsoft.com/office/officeart/2005/8/layout/venn2"/>
    <dgm:cxn modelId="{3008A5E8-D7AB-42E3-A54D-8E9DAB089674}" type="presOf" srcId="{2AFE5435-5E78-4B61-926C-BD83534C3A3D}" destId="{7BBD7913-EBC5-44E8-AB9F-9EF773197681}" srcOrd="1" destOrd="0" presId="urn:microsoft.com/office/officeart/2005/8/layout/venn2"/>
    <dgm:cxn modelId="{DDD1836F-9937-44B3-9575-8F64957C5256}" srcId="{839BBE11-D390-4EDA-AF2A-3DC83E8A6B26}" destId="{2AFE5435-5E78-4B61-926C-BD83534C3A3D}" srcOrd="3" destOrd="0" parTransId="{A397D7F1-02B3-4AF8-81A4-D831735080EA}" sibTransId="{9B9ED6CA-D921-43A6-B511-D76F9F38B77A}"/>
    <dgm:cxn modelId="{A5F373F0-D66C-4203-B840-DE5B73BD6E68}" type="presOf" srcId="{72E5E5C7-AA1A-4123-A624-D0B09C208DE6}" destId="{E8194DF4-89F2-4B34-B48E-F7E532182001}" srcOrd="0" destOrd="0" presId="urn:microsoft.com/office/officeart/2005/8/layout/venn2"/>
    <dgm:cxn modelId="{688ADE96-0D23-45CE-BEC6-7FCD95351A66}" srcId="{839BBE11-D390-4EDA-AF2A-3DC83E8A6B26}" destId="{72E5E5C7-AA1A-4123-A624-D0B09C208DE6}" srcOrd="1" destOrd="0" parTransId="{43E0E421-7DDF-4620-9D18-5FE1C8859009}" sibTransId="{49C81BF9-AB62-4236-B6B2-E883074922E0}"/>
    <dgm:cxn modelId="{16062CF6-1404-4D5D-BAF4-1B610F1EFF97}" type="presOf" srcId="{72E5E5C7-AA1A-4123-A624-D0B09C208DE6}" destId="{B681EBC3-B7C0-4FE9-9612-01CCC1795462}" srcOrd="1" destOrd="0" presId="urn:microsoft.com/office/officeart/2005/8/layout/venn2"/>
    <dgm:cxn modelId="{26EC60A5-A75B-4594-BEF7-859F4E6B7482}" type="presOf" srcId="{6C446375-2895-4A96-9CC3-A358B5C0C708}" destId="{BFE313F4-63C6-4180-BD22-597995C42D5C}" srcOrd="1" destOrd="0" presId="urn:microsoft.com/office/officeart/2005/8/layout/venn2"/>
    <dgm:cxn modelId="{47DFD702-D81D-45E6-BA9B-29637E70394E}" type="presOf" srcId="{6C446375-2895-4A96-9CC3-A358B5C0C708}" destId="{0D4A280F-CC90-4C46-9347-1EAC156B278A}" srcOrd="0" destOrd="0" presId="urn:microsoft.com/office/officeart/2005/8/layout/venn2"/>
    <dgm:cxn modelId="{95D659F2-6C28-455B-ACF5-A205C4F9D943}" type="presOf" srcId="{2AFE5435-5E78-4B61-926C-BD83534C3A3D}" destId="{46F507F4-53FA-4048-AB81-9D2706D3A215}" srcOrd="0" destOrd="0" presId="urn:microsoft.com/office/officeart/2005/8/layout/venn2"/>
    <dgm:cxn modelId="{3C9F6FB1-6EEA-46D4-86EE-633EA03B0F53}" type="presOf" srcId="{4A09E864-B30B-4EC1-B82A-FC7A812E7C30}" destId="{133D46DA-9B70-494A-BA11-90F9686B077F}" srcOrd="0" destOrd="0" presId="urn:microsoft.com/office/officeart/2005/8/layout/venn2"/>
    <dgm:cxn modelId="{4699B54B-E158-4B29-9C31-E96EA2B63A02}" srcId="{839BBE11-D390-4EDA-AF2A-3DC83E8A6B26}" destId="{4A09E864-B30B-4EC1-B82A-FC7A812E7C30}" srcOrd="2" destOrd="0" parTransId="{41367535-D146-4994-A714-553A8B46237C}" sibTransId="{A236A85C-1372-48A4-8B87-8897AEA03043}"/>
    <dgm:cxn modelId="{82AE7F9A-FA13-4A60-BE40-D21E3736609B}" srcId="{839BBE11-D390-4EDA-AF2A-3DC83E8A6B26}" destId="{6C446375-2895-4A96-9CC3-A358B5C0C708}" srcOrd="0" destOrd="0" parTransId="{A24DD356-8300-43D9-A98C-71973AEFC821}" sibTransId="{EF437608-3411-49E2-AC04-698CB107651A}"/>
    <dgm:cxn modelId="{A1648FBC-186B-4618-A127-49253C842F09}" type="presOf" srcId="{4A09E864-B30B-4EC1-B82A-FC7A812E7C30}" destId="{AD050E19-0F99-47FC-9BE8-A38FC90577B2}" srcOrd="1" destOrd="0" presId="urn:microsoft.com/office/officeart/2005/8/layout/venn2"/>
    <dgm:cxn modelId="{F5526A5E-8C9D-40FA-AED4-8F4F5AEB4AE9}" type="presParOf" srcId="{28697B93-5FA2-4FBD-93AF-2D036794CC02}" destId="{FA5D05CB-3E58-4CFC-8778-5C174393EDD4}" srcOrd="0" destOrd="0" presId="urn:microsoft.com/office/officeart/2005/8/layout/venn2"/>
    <dgm:cxn modelId="{C4888684-F658-4676-8CEA-635772ACE6B1}" type="presParOf" srcId="{FA5D05CB-3E58-4CFC-8778-5C174393EDD4}" destId="{0D4A280F-CC90-4C46-9347-1EAC156B278A}" srcOrd="0" destOrd="0" presId="urn:microsoft.com/office/officeart/2005/8/layout/venn2"/>
    <dgm:cxn modelId="{59414AC4-EB5F-40C8-8A7B-77D3E7749EE0}" type="presParOf" srcId="{FA5D05CB-3E58-4CFC-8778-5C174393EDD4}" destId="{BFE313F4-63C6-4180-BD22-597995C42D5C}" srcOrd="1" destOrd="0" presId="urn:microsoft.com/office/officeart/2005/8/layout/venn2"/>
    <dgm:cxn modelId="{557B9BF9-D02A-4C82-9AC4-A7BE3BCBCD7A}" type="presParOf" srcId="{28697B93-5FA2-4FBD-93AF-2D036794CC02}" destId="{8030BE6F-1E89-4BA9-BE0B-F9321BFC8DF4}" srcOrd="1" destOrd="0" presId="urn:microsoft.com/office/officeart/2005/8/layout/venn2"/>
    <dgm:cxn modelId="{AA739698-487B-4543-8844-4AFD557ED485}" type="presParOf" srcId="{8030BE6F-1E89-4BA9-BE0B-F9321BFC8DF4}" destId="{E8194DF4-89F2-4B34-B48E-F7E532182001}" srcOrd="0" destOrd="0" presId="urn:microsoft.com/office/officeart/2005/8/layout/venn2"/>
    <dgm:cxn modelId="{6838B9E2-F5FF-4EFE-B34B-C3A54C7862BB}" type="presParOf" srcId="{8030BE6F-1E89-4BA9-BE0B-F9321BFC8DF4}" destId="{B681EBC3-B7C0-4FE9-9612-01CCC1795462}" srcOrd="1" destOrd="0" presId="urn:microsoft.com/office/officeart/2005/8/layout/venn2"/>
    <dgm:cxn modelId="{627524B1-81D4-4AA5-9421-E44B303DAA71}" type="presParOf" srcId="{28697B93-5FA2-4FBD-93AF-2D036794CC02}" destId="{81DFB983-51A6-4C16-A9FD-79C3FBBE42FB}" srcOrd="2" destOrd="0" presId="urn:microsoft.com/office/officeart/2005/8/layout/venn2"/>
    <dgm:cxn modelId="{0FE479F0-816F-43D4-9EA9-A81F74198B4B}" type="presParOf" srcId="{81DFB983-51A6-4C16-A9FD-79C3FBBE42FB}" destId="{133D46DA-9B70-494A-BA11-90F9686B077F}" srcOrd="0" destOrd="0" presId="urn:microsoft.com/office/officeart/2005/8/layout/venn2"/>
    <dgm:cxn modelId="{18267DD1-A676-422C-8E03-FDE9706B430A}" type="presParOf" srcId="{81DFB983-51A6-4C16-A9FD-79C3FBBE42FB}" destId="{AD050E19-0F99-47FC-9BE8-A38FC90577B2}" srcOrd="1" destOrd="0" presId="urn:microsoft.com/office/officeart/2005/8/layout/venn2"/>
    <dgm:cxn modelId="{B0C17D84-D51A-41F4-A6C3-0CCE6D00DB95}" type="presParOf" srcId="{28697B93-5FA2-4FBD-93AF-2D036794CC02}" destId="{32781B89-A9A7-4068-A16C-AC36898F9F80}" srcOrd="3" destOrd="0" presId="urn:microsoft.com/office/officeart/2005/8/layout/venn2"/>
    <dgm:cxn modelId="{CFE8EDD6-BC2A-43E8-93C9-FCB52ABABA37}" type="presParOf" srcId="{32781B89-A9A7-4068-A16C-AC36898F9F80}" destId="{46F507F4-53FA-4048-AB81-9D2706D3A215}" srcOrd="0" destOrd="0" presId="urn:microsoft.com/office/officeart/2005/8/layout/venn2"/>
    <dgm:cxn modelId="{CDF55662-FAC5-4B3F-80FA-69470CC40560}" type="presParOf" srcId="{32781B89-A9A7-4068-A16C-AC36898F9F80}" destId="{7BBD7913-EBC5-44E8-AB9F-9EF773197681}" srcOrd="1" destOrd="0" presId="urn:microsoft.com/office/officeart/2005/8/layout/ven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5" tIns="46583" rIns="93165" bIns="46583"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65" tIns="46583" rIns="93165" bIns="46583" rtlCol="0"/>
          <a:lstStyle>
            <a:lvl1pPr algn="r">
              <a:defRPr sz="1200"/>
            </a:lvl1pPr>
          </a:lstStyle>
          <a:p>
            <a:fld id="{C233D258-0FC2-4BBD-813B-8B178D7E01F8}" type="datetimeFigureOut">
              <a:rPr lang="en-US" smtClean="0"/>
              <a:pPr/>
              <a:t>9/24/2010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65" tIns="46583" rIns="93165" bIns="46583"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65" tIns="46583" rIns="93165" bIns="46583" rtlCol="0" anchor="b"/>
          <a:lstStyle>
            <a:lvl1pPr algn="r">
              <a:defRPr sz="1200"/>
            </a:lvl1pPr>
          </a:lstStyle>
          <a:p>
            <a:fld id="{AFF4E36B-CCF7-49CA-A8B8-A1C5FDC500A7}"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5" tIns="46583" rIns="93165" bIns="46583"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5" tIns="46583" rIns="93165" bIns="46583" rtlCol="0"/>
          <a:lstStyle>
            <a:lvl1pPr algn="r">
              <a:defRPr sz="1200"/>
            </a:lvl1pPr>
          </a:lstStyle>
          <a:p>
            <a:fld id="{0B414D7C-66C7-48A6-B9C2-ADEEB60AEE45}" type="datetimeFigureOut">
              <a:rPr lang="en-US" smtClean="0"/>
              <a:pPr/>
              <a:t>9/24/2010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5" tIns="46583" rIns="93165" bIns="46583"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5" tIns="46583" rIns="93165" bIns="4658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65" tIns="46583" rIns="93165" bIns="46583"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5" tIns="46583" rIns="93165" bIns="46583" rtlCol="0" anchor="b"/>
          <a:lstStyle>
            <a:lvl1pPr algn="r">
              <a:defRPr sz="1200"/>
            </a:lvl1pPr>
          </a:lstStyle>
          <a:p>
            <a:fld id="{CD22F7B1-C506-46EA-8C90-66C2D7D8A9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Challenges of Collaborative Open-Source Development: Lessons learned from the early evolution of the Java Image Science Toolkit</a:t>
            </a:r>
          </a:p>
          <a:p>
            <a:r>
              <a:rPr lang="en-US" dirty="0" smtClean="0"/>
              <a:t> </a:t>
            </a:r>
          </a:p>
          <a:p>
            <a:r>
              <a:rPr lang="en-US" dirty="0" smtClean="0"/>
              <a:t>All software projects involve at least two programmers – the developer and the developer a short while later. Collaborative projects involve many individuals with their own strengths, weakness, opinions and preferences. In a successful project, it is imperative to recognize differing motivations and objectives of the supporting actors and to work with an infrastructure, both technical and procedural, which enables individual contributions.  In this session, we examine the Java Image Science Toolkit (JIST), a framework for algorithm development that implicitly ensures tool interoperability, generates graphical user interfaces, provides advanced batch processing tools, and, most importantly, requires minimal additional programming or computational overhead. JIST has been used extensively in cortical surface extraction research, tissue segmentation, and diffusion weighted MRI modeling.  JIST supports rapid prototyping with an efficient and practical approach to evaluate new algorithms. We will discuss the rationale and realization of the programming infrastructure, including an overview of the NIH Medical Image Processing and Visualization (MIPAV) platform, use of the Neuroimaging Informatics Tools and Resource Clearinghouse, and integrating Java with other programming environments (including ITK/VTK and Slicer3). </a:t>
            </a:r>
          </a:p>
          <a:p>
            <a:endParaRPr lang="en-US" dirty="0"/>
          </a:p>
        </p:txBody>
      </p:sp>
      <p:sp>
        <p:nvSpPr>
          <p:cNvPr id="4" name="Slide Number Placeholder 3"/>
          <p:cNvSpPr>
            <a:spLocks noGrp="1"/>
          </p:cNvSpPr>
          <p:nvPr>
            <p:ph type="sldNum" sz="quarter" idx="10"/>
          </p:nvPr>
        </p:nvSpPr>
        <p:spPr/>
        <p:txBody>
          <a:bodyPr/>
          <a:lstStyle/>
          <a:p>
            <a:fld id="{CD22F7B1-C506-46EA-8C90-66C2D7D8A90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9532370-A1CE-4E09-8709-0CB700B5A0A2}"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FBBC7B-C33C-4097-BE39-882281A1D7F6}" type="slidenum">
              <a:rPr lang="en-US"/>
              <a:pPr/>
              <a:t>39</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FBBC7B-C33C-4097-BE39-882281A1D7F6}" type="slidenum">
              <a:rPr lang="en-US"/>
              <a:pPr/>
              <a:t>49</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r>
              <a:rPr lang="en-US" smtClean="0"/>
              <a:t>MICCAI 2010</a:t>
            </a:r>
            <a:endParaRPr lang="en-US"/>
          </a:p>
        </p:txBody>
      </p:sp>
      <p:sp>
        <p:nvSpPr>
          <p:cNvPr id="6" name="Slide Number Placeholder 5"/>
          <p:cNvSpPr>
            <a:spLocks noGrp="1"/>
          </p:cNvSpPr>
          <p:nvPr>
            <p:ph type="sldNum" sz="quarter" idx="12"/>
          </p:nvPr>
        </p:nvSpPr>
        <p:spPr/>
        <p:txBody>
          <a:bodyPr/>
          <a:lstStyle/>
          <a:p>
            <a:fld id="{DD04E2A2-D125-4F5C-92A2-C640FDE59F04}"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Content Placeholder 6" descr="Untitled-4.png"/>
          <p:cNvPicPr>
            <a:picLocks noChangeAspect="1"/>
          </p:cNvPicPr>
          <p:nvPr userDrawn="1"/>
        </p:nvPicPr>
        <p:blipFill>
          <a:blip r:embed="rId2" cstate="print"/>
          <a:stretch>
            <a:fillRect/>
          </a:stretch>
        </p:blipFill>
        <p:spPr>
          <a:xfrm>
            <a:off x="8438350" y="838200"/>
            <a:ext cx="553250" cy="457200"/>
          </a:xfrm>
          <a:prstGeom prst="rect">
            <a:avLst/>
          </a:prstGeom>
          <a:ln>
            <a:noFill/>
          </a:ln>
          <a:effectLst>
            <a:outerShdw blurRad="190500" dist="228600" dir="2700000" algn="ctr">
              <a:srgbClr val="000000">
                <a:alpha val="30000"/>
              </a:srgbClr>
            </a:outerShdw>
          </a:effectLst>
        </p:spPr>
      </p:pic>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a:t>
            </a:fld>
            <a:endParaRPr lang="en-US"/>
          </a:p>
        </p:txBody>
      </p:sp>
      <p:pic>
        <p:nvPicPr>
          <p:cNvPr id="7" name="Picture 6" descr="masi logo dark.png"/>
          <p:cNvPicPr>
            <a:picLocks noChangeAspect="1"/>
          </p:cNvPicPr>
          <p:nvPr userDrawn="1"/>
        </p:nvPicPr>
        <p:blipFill>
          <a:blip r:embed="rId3" cstate="print"/>
          <a:stretch>
            <a:fillRect/>
          </a:stretch>
        </p:blipFill>
        <p:spPr>
          <a:xfrm>
            <a:off x="7772400" y="76200"/>
            <a:ext cx="1168556" cy="9144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a:xfrm>
            <a:off x="2640597" y="6476999"/>
            <a:ext cx="4293603" cy="274320"/>
          </a:xfrm>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a:t>
            </a:fld>
            <a:endParaRPr lang="en-US"/>
          </a:p>
        </p:txBody>
      </p:sp>
      <p:pic>
        <p:nvPicPr>
          <p:cNvPr id="10" name="Picture 9" descr="masi logo dark.png"/>
          <p:cNvPicPr>
            <a:picLocks noChangeAspect="1"/>
          </p:cNvPicPr>
          <p:nvPr userDrawn="1"/>
        </p:nvPicPr>
        <p:blipFill>
          <a:blip r:embed="rId2" cstate="print"/>
          <a:stretch>
            <a:fillRect/>
          </a:stretch>
        </p:blipFill>
        <p:spPr>
          <a:xfrm>
            <a:off x="7772400" y="76200"/>
            <a:ext cx="1168556" cy="914400"/>
          </a:xfrm>
          <a:prstGeom prst="rect">
            <a:avLst/>
          </a:prstGeom>
        </p:spPr>
      </p:pic>
      <p:pic>
        <p:nvPicPr>
          <p:cNvPr id="11" name="Content Placeholder 6" descr="Untitled-4.png"/>
          <p:cNvPicPr>
            <a:picLocks noChangeAspect="1"/>
          </p:cNvPicPr>
          <p:nvPr userDrawn="1"/>
        </p:nvPicPr>
        <p:blipFill>
          <a:blip r:embed="rId3" cstate="print"/>
          <a:stretch>
            <a:fillRect/>
          </a:stretch>
        </p:blipFill>
        <p:spPr>
          <a:xfrm>
            <a:off x="8438350" y="838200"/>
            <a:ext cx="553250" cy="457200"/>
          </a:xfrm>
          <a:prstGeom prst="rect">
            <a:avLst/>
          </a:prstGeom>
          <a:ln>
            <a:noFill/>
          </a:ln>
          <a:effectLst>
            <a:outerShdw blurRad="190500" dist="228600" dir="2700000" algn="ctr">
              <a:srgbClr val="000000">
                <a:alpha val="30000"/>
              </a:srgbClr>
            </a:outerShdw>
          </a:effec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a:t>
            </a:fld>
            <a:endParaRPr lang="en-US"/>
          </a:p>
        </p:txBody>
      </p:sp>
      <p:pic>
        <p:nvPicPr>
          <p:cNvPr id="8" name="Picture 7" descr="masi logo dark.png"/>
          <p:cNvPicPr>
            <a:picLocks noChangeAspect="1"/>
          </p:cNvPicPr>
          <p:nvPr userDrawn="1"/>
        </p:nvPicPr>
        <p:blipFill>
          <a:blip r:embed="rId2" cstate="print"/>
          <a:stretch>
            <a:fillRect/>
          </a:stretch>
        </p:blipFill>
        <p:spPr>
          <a:xfrm>
            <a:off x="7772400" y="76200"/>
            <a:ext cx="1168556" cy="914400"/>
          </a:xfrm>
          <a:prstGeom prst="rect">
            <a:avLst/>
          </a:prstGeom>
        </p:spPr>
      </p:pic>
      <p:pic>
        <p:nvPicPr>
          <p:cNvPr id="10" name="Content Placeholder 6" descr="Untitled-4.png"/>
          <p:cNvPicPr>
            <a:picLocks noChangeAspect="1"/>
          </p:cNvPicPr>
          <p:nvPr userDrawn="1"/>
        </p:nvPicPr>
        <p:blipFill>
          <a:blip r:embed="rId3" cstate="print"/>
          <a:stretch>
            <a:fillRect/>
          </a:stretch>
        </p:blipFill>
        <p:spPr>
          <a:xfrm>
            <a:off x="8438350" y="838200"/>
            <a:ext cx="553250" cy="457200"/>
          </a:xfrm>
          <a:prstGeom prst="rect">
            <a:avLst/>
          </a:prstGeom>
          <a:ln>
            <a:noFill/>
          </a:ln>
          <a:effectLst>
            <a:outerShdw blurRad="190500" dist="228600" dir="2700000" algn="ctr">
              <a:srgbClr val="000000">
                <a:alpha val="30000"/>
              </a:srgb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r>
              <a:rPr lang="en-US" smtClean="0"/>
              <a:t>September 24, 2010</a:t>
            </a:r>
            <a:endParaRPr lang="en-US"/>
          </a:p>
        </p:txBody>
      </p:sp>
      <p:sp>
        <p:nvSpPr>
          <p:cNvPr id="8" name="Footer Placeholder 7"/>
          <p:cNvSpPr>
            <a:spLocks noGrp="1"/>
          </p:cNvSpPr>
          <p:nvPr>
            <p:ph type="ftr" sz="quarter" idx="11"/>
          </p:nvPr>
        </p:nvSpPr>
        <p:spPr/>
        <p:txBody>
          <a:bodyPr/>
          <a:lstStyle/>
          <a:p>
            <a:pPr algn="ctr"/>
            <a:r>
              <a:rPr lang="en-US" smtClean="0"/>
              <a:t>MICCAI 2010</a:t>
            </a:r>
            <a:endParaRPr lang="en-US" dirty="0"/>
          </a:p>
        </p:txBody>
      </p:sp>
      <p:sp>
        <p:nvSpPr>
          <p:cNvPr id="9" name="Slide Number Placeholder 8"/>
          <p:cNvSpPr>
            <a:spLocks noGrp="1"/>
          </p:cNvSpPr>
          <p:nvPr>
            <p:ph type="sldNum" sz="quarter" idx="12"/>
          </p:nvPr>
        </p:nvSpPr>
        <p:spPr/>
        <p:txBody>
          <a:bodyPr/>
          <a:lstStyle/>
          <a:p>
            <a:fld id="{DD04E2A2-D125-4F5C-92A2-C640FDE59F04}" type="slidenum">
              <a:rPr lang="en-US" smtClean="0"/>
              <a:pPr/>
              <a:t>‹#›</a:t>
            </a:fld>
            <a:endParaRPr lang="en-US"/>
          </a:p>
        </p:txBody>
      </p:sp>
      <p:pic>
        <p:nvPicPr>
          <p:cNvPr id="10" name="Picture 9" descr="masi logo dark.png"/>
          <p:cNvPicPr>
            <a:picLocks noChangeAspect="1"/>
          </p:cNvPicPr>
          <p:nvPr userDrawn="1"/>
        </p:nvPicPr>
        <p:blipFill>
          <a:blip r:embed="rId2" cstate="print"/>
          <a:stretch>
            <a:fillRect/>
          </a:stretch>
        </p:blipFill>
        <p:spPr>
          <a:xfrm>
            <a:off x="7772400" y="76200"/>
            <a:ext cx="1168556" cy="914400"/>
          </a:xfrm>
          <a:prstGeom prst="rect">
            <a:avLst/>
          </a:prstGeom>
        </p:spPr>
      </p:pic>
      <p:pic>
        <p:nvPicPr>
          <p:cNvPr id="12" name="Content Placeholder 6" descr="Untitled-4.png"/>
          <p:cNvPicPr>
            <a:picLocks noChangeAspect="1"/>
          </p:cNvPicPr>
          <p:nvPr userDrawn="1"/>
        </p:nvPicPr>
        <p:blipFill>
          <a:blip r:embed="rId3" cstate="print"/>
          <a:stretch>
            <a:fillRect/>
          </a:stretch>
        </p:blipFill>
        <p:spPr>
          <a:xfrm>
            <a:off x="8438350" y="838200"/>
            <a:ext cx="553250" cy="457200"/>
          </a:xfrm>
          <a:prstGeom prst="rect">
            <a:avLst/>
          </a:prstGeom>
          <a:ln>
            <a:noFill/>
          </a:ln>
          <a:effectLst>
            <a:outerShdw blurRad="190500" dist="228600" dir="2700000" algn="ctr">
              <a:srgbClr val="000000">
                <a:alpha val="30000"/>
              </a:srgb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smtClean="0"/>
              <a:t>September 24, 2010</a:t>
            </a:r>
            <a:endParaRPr lang="en-US"/>
          </a:p>
        </p:txBody>
      </p:sp>
      <p:sp>
        <p:nvSpPr>
          <p:cNvPr id="4" name="Footer Placeholder 3"/>
          <p:cNvSpPr>
            <a:spLocks noGrp="1"/>
          </p:cNvSpPr>
          <p:nvPr>
            <p:ph type="ftr" sz="quarter" idx="11"/>
          </p:nvPr>
        </p:nvSpPr>
        <p:spPr/>
        <p:txBody>
          <a:bodyPr/>
          <a:lstStyle/>
          <a:p>
            <a:pPr algn="ctr"/>
            <a:r>
              <a:rPr lang="en-US" smtClean="0"/>
              <a:t>MICCAI 2010</a:t>
            </a:r>
            <a:endParaRPr lang="en-US" dirty="0"/>
          </a:p>
        </p:txBody>
      </p:sp>
      <p:sp>
        <p:nvSpPr>
          <p:cNvPr id="5" name="Slide Number Placeholder 4"/>
          <p:cNvSpPr>
            <a:spLocks noGrp="1"/>
          </p:cNvSpPr>
          <p:nvPr>
            <p:ph type="sldNum" sz="quarter" idx="12"/>
          </p:nvPr>
        </p:nvSpPr>
        <p:spPr/>
        <p:txBody>
          <a:bodyPr/>
          <a:lstStyle/>
          <a:p>
            <a:fld id="{DD04E2A2-D125-4F5C-92A2-C640FDE59F04}" type="slidenum">
              <a:rPr lang="en-US" smtClean="0"/>
              <a:pPr/>
              <a:t>‹#›</a:t>
            </a:fld>
            <a:endParaRPr lang="en-US"/>
          </a:p>
        </p:txBody>
      </p:sp>
      <p:pic>
        <p:nvPicPr>
          <p:cNvPr id="6" name="Picture 5" descr="masi logo dark.png"/>
          <p:cNvPicPr>
            <a:picLocks noChangeAspect="1"/>
          </p:cNvPicPr>
          <p:nvPr userDrawn="1"/>
        </p:nvPicPr>
        <p:blipFill>
          <a:blip r:embed="rId2" cstate="print"/>
          <a:stretch>
            <a:fillRect/>
          </a:stretch>
        </p:blipFill>
        <p:spPr>
          <a:xfrm>
            <a:off x="7772400" y="76200"/>
            <a:ext cx="1168556" cy="914400"/>
          </a:xfrm>
          <a:prstGeom prst="rect">
            <a:avLst/>
          </a:prstGeom>
        </p:spPr>
      </p:pic>
      <p:pic>
        <p:nvPicPr>
          <p:cNvPr id="8" name="Content Placeholder 6" descr="Untitled-4.png"/>
          <p:cNvPicPr>
            <a:picLocks noChangeAspect="1"/>
          </p:cNvPicPr>
          <p:nvPr userDrawn="1"/>
        </p:nvPicPr>
        <p:blipFill>
          <a:blip r:embed="rId3" cstate="print"/>
          <a:stretch>
            <a:fillRect/>
          </a:stretch>
        </p:blipFill>
        <p:spPr>
          <a:xfrm>
            <a:off x="8438350" y="838200"/>
            <a:ext cx="553250" cy="457200"/>
          </a:xfrm>
          <a:prstGeom prst="rect">
            <a:avLst/>
          </a:prstGeom>
          <a:ln>
            <a:noFill/>
          </a:ln>
          <a:effectLst>
            <a:outerShdw blurRad="190500" dist="228600" dir="2700000" algn="ctr">
              <a:srgbClr val="000000">
                <a:alpha val="30000"/>
              </a:srgb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September 24, 2010</a:t>
            </a:r>
            <a:endParaRPr lang="en-US"/>
          </a:p>
        </p:txBody>
      </p:sp>
      <p:sp>
        <p:nvSpPr>
          <p:cNvPr id="3" name="Footer Placeholder 2"/>
          <p:cNvSpPr>
            <a:spLocks noGrp="1"/>
          </p:cNvSpPr>
          <p:nvPr>
            <p:ph type="ftr" sz="quarter" idx="11"/>
          </p:nvPr>
        </p:nvSpPr>
        <p:spPr/>
        <p:txBody>
          <a:bodyPr/>
          <a:lstStyle/>
          <a:p>
            <a:r>
              <a:rPr lang="en-US" smtClean="0"/>
              <a:t>MICCAI 2010</a:t>
            </a:r>
            <a:endParaRPr lang="en-US"/>
          </a:p>
        </p:txBody>
      </p:sp>
      <p:sp>
        <p:nvSpPr>
          <p:cNvPr id="4" name="Slide Number Placeholder 3"/>
          <p:cNvSpPr>
            <a:spLocks noGrp="1"/>
          </p:cNvSpPr>
          <p:nvPr>
            <p:ph type="sldNum" sz="quarter" idx="12"/>
          </p:nvPr>
        </p:nvSpPr>
        <p:spPr/>
        <p:txBody>
          <a:bodyPr/>
          <a:lstStyle/>
          <a:p>
            <a:fld id="{DD04E2A2-D125-4F5C-92A2-C640FDE59F0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pic>
        <p:nvPicPr>
          <p:cNvPr id="10" name="Picture 9" descr="masi logo dark.png"/>
          <p:cNvPicPr>
            <a:picLocks noChangeAspect="1"/>
          </p:cNvPicPr>
          <p:nvPr userDrawn="1"/>
        </p:nvPicPr>
        <p:blipFill>
          <a:blip r:embed="rId2" cstate="print"/>
          <a:stretch>
            <a:fillRect/>
          </a:stretch>
        </p:blipFill>
        <p:spPr>
          <a:xfrm>
            <a:off x="7772400" y="76200"/>
            <a:ext cx="1168556" cy="914400"/>
          </a:xfrm>
          <a:prstGeom prst="rect">
            <a:avLst/>
          </a:prstGeom>
        </p:spPr>
      </p:pic>
      <p:pic>
        <p:nvPicPr>
          <p:cNvPr id="13" name="Content Placeholder 6" descr="Untitled-4.png"/>
          <p:cNvPicPr>
            <a:picLocks noChangeAspect="1"/>
          </p:cNvPicPr>
          <p:nvPr userDrawn="1"/>
        </p:nvPicPr>
        <p:blipFill>
          <a:blip r:embed="rId3" cstate="print"/>
          <a:stretch>
            <a:fillRect/>
          </a:stretch>
        </p:blipFill>
        <p:spPr>
          <a:xfrm>
            <a:off x="8438350" y="838200"/>
            <a:ext cx="553250" cy="457200"/>
          </a:xfrm>
          <a:prstGeom prst="rect">
            <a:avLst/>
          </a:prstGeom>
          <a:ln>
            <a:noFill/>
          </a:ln>
          <a:effectLst>
            <a:outerShdw blurRad="190500" dist="228600" dir="2700000" algn="ctr">
              <a:srgbClr val="000000">
                <a:alpha val="30000"/>
              </a:srgbClr>
            </a:outerShdw>
          </a:effectLst>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r>
              <a:rPr lang="en-US" smtClean="0"/>
              <a:t>September 24, 2010</a:t>
            </a:r>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lgn="ctr">
              <a:defRPr>
                <a:solidFill>
                  <a:schemeClr val="bg1">
                    <a:shade val="50000"/>
                  </a:schemeClr>
                </a:solidFill>
              </a:defRPr>
            </a:lvl1pPr>
          </a:lstStyle>
          <a:p>
            <a:r>
              <a:rPr lang="en-US" smtClean="0"/>
              <a:t>MICCAI 2010</a:t>
            </a:r>
            <a:endParaRPr lang="en-US"/>
          </a:p>
        </p:txBody>
      </p:sp>
      <p:sp>
        <p:nvSpPr>
          <p:cNvPr id="7" name="Slide Number Placeholder 6"/>
          <p:cNvSpPr>
            <a:spLocks noGrp="1"/>
          </p:cNvSpPr>
          <p:nvPr>
            <p:ph type="sldNum" sz="quarter" idx="12"/>
          </p:nvPr>
        </p:nvSpPr>
        <p:spPr>
          <a:xfrm>
            <a:off x="8382000" y="6629400"/>
            <a:ext cx="733864" cy="201168"/>
          </a:xfrm>
        </p:spPr>
        <p:txBody>
          <a:bodyPr/>
          <a:lstStyle/>
          <a:p>
            <a:fld id="{DD04E2A2-D125-4F5C-92A2-C640FDE59F04}" type="slidenum">
              <a:rPr lang="en-US" smtClean="0"/>
              <a:pPr/>
              <a:t>‹#›</a:t>
            </a:fld>
            <a:endParaRPr lang="en-US"/>
          </a:p>
        </p:txBody>
      </p:sp>
      <p:pic>
        <p:nvPicPr>
          <p:cNvPr id="10" name="Picture 9" descr="masi logo dark.png"/>
          <p:cNvPicPr>
            <a:picLocks noChangeAspect="1"/>
          </p:cNvPicPr>
          <p:nvPr userDrawn="1"/>
        </p:nvPicPr>
        <p:blipFill>
          <a:blip r:embed="rId2" cstate="print"/>
          <a:stretch>
            <a:fillRect/>
          </a:stretch>
        </p:blipFill>
        <p:spPr>
          <a:xfrm>
            <a:off x="7772400" y="76200"/>
            <a:ext cx="1168556" cy="914400"/>
          </a:xfrm>
          <a:prstGeom prst="rect">
            <a:avLst/>
          </a:prstGeom>
        </p:spPr>
      </p:pic>
      <p:pic>
        <p:nvPicPr>
          <p:cNvPr id="13" name="Content Placeholder 6" descr="Untitled-4.png"/>
          <p:cNvPicPr>
            <a:picLocks noChangeAspect="1"/>
          </p:cNvPicPr>
          <p:nvPr userDrawn="1"/>
        </p:nvPicPr>
        <p:blipFill>
          <a:blip r:embed="rId3" cstate="print"/>
          <a:stretch>
            <a:fillRect/>
          </a:stretch>
        </p:blipFill>
        <p:spPr>
          <a:xfrm>
            <a:off x="8438350" y="838200"/>
            <a:ext cx="553250" cy="457200"/>
          </a:xfrm>
          <a:prstGeom prst="rect">
            <a:avLst/>
          </a:prstGeom>
          <a:ln>
            <a:noFill/>
          </a:ln>
          <a:effectLst>
            <a:outerShdw blurRad="190500" dist="228600" dir="2700000" algn="ctr">
              <a:srgbClr val="000000">
                <a:alpha val="30000"/>
              </a:srgb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r>
              <a:rPr lang="en-US" smtClean="0"/>
              <a:t>MICCAI 2010</a:t>
            </a:r>
            <a:endParaRPr lang="en-US"/>
          </a:p>
        </p:txBody>
      </p:sp>
      <p:sp>
        <p:nvSpPr>
          <p:cNvPr id="6" name="Slide Number Placeholder 5"/>
          <p:cNvSpPr>
            <a:spLocks noGrp="1"/>
          </p:cNvSpPr>
          <p:nvPr>
            <p:ph type="sldNum" sz="quarter" idx="12"/>
          </p:nvPr>
        </p:nvSpPr>
        <p:spPr/>
        <p:txBody>
          <a:bodyPr/>
          <a:lstStyle/>
          <a:p>
            <a:fld id="{DD04E2A2-D125-4F5C-92A2-C640FDE59F04}" type="slidenum">
              <a:rPr lang="en-US" smtClean="0"/>
              <a:pPr/>
              <a:t>‹#›</a:t>
            </a:fld>
            <a:endParaRPr lang="en-US"/>
          </a:p>
        </p:txBody>
      </p:sp>
      <p:pic>
        <p:nvPicPr>
          <p:cNvPr id="7" name="Picture 6" descr="masi logo dark.png"/>
          <p:cNvPicPr>
            <a:picLocks noChangeAspect="1"/>
          </p:cNvPicPr>
          <p:nvPr userDrawn="1"/>
        </p:nvPicPr>
        <p:blipFill>
          <a:blip r:embed="rId2" cstate="print"/>
          <a:stretch>
            <a:fillRect/>
          </a:stretch>
        </p:blipFill>
        <p:spPr>
          <a:xfrm>
            <a:off x="7772400" y="76200"/>
            <a:ext cx="1168556" cy="914400"/>
          </a:xfrm>
          <a:prstGeom prst="rect">
            <a:avLst/>
          </a:prstGeom>
        </p:spPr>
      </p:pic>
      <p:pic>
        <p:nvPicPr>
          <p:cNvPr id="9" name="Content Placeholder 6" descr="Untitled-4.png"/>
          <p:cNvPicPr>
            <a:picLocks noChangeAspect="1"/>
          </p:cNvPicPr>
          <p:nvPr userDrawn="1"/>
        </p:nvPicPr>
        <p:blipFill>
          <a:blip r:embed="rId3" cstate="print"/>
          <a:stretch>
            <a:fillRect/>
          </a:stretch>
        </p:blipFill>
        <p:spPr>
          <a:xfrm>
            <a:off x="8438350" y="838200"/>
            <a:ext cx="553250" cy="457200"/>
          </a:xfrm>
          <a:prstGeom prst="rect">
            <a:avLst/>
          </a:prstGeom>
          <a:ln>
            <a:noFill/>
          </a:ln>
          <a:effectLst>
            <a:outerShdw blurRad="190500" dist="228600" dir="2700000" algn="ctr">
              <a:srgbClr val="000000">
                <a:alpha val="30000"/>
              </a:srgbClr>
            </a:outerShdw>
          </a:effectLst>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MICCAI 2010</a:t>
            </a:r>
            <a:endParaRPr lang="en-US"/>
          </a:p>
        </p:txBody>
      </p:sp>
      <p:sp>
        <p:nvSpPr>
          <p:cNvPr id="6" name="Slide Number Placeholder 5"/>
          <p:cNvSpPr>
            <a:spLocks noGrp="1"/>
          </p:cNvSpPr>
          <p:nvPr>
            <p:ph type="sldNum" sz="quarter" idx="12"/>
          </p:nvPr>
        </p:nvSpPr>
        <p:spPr/>
        <p:txBody>
          <a:bodyPr/>
          <a:lstStyle/>
          <a:p>
            <a:fld id="{DD04E2A2-D125-4F5C-92A2-C640FDE59F0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smtClean="0"/>
              <a:t>September 24, 2010</a:t>
            </a:r>
            <a:endParaRPr lang="en-US" dirty="0"/>
          </a:p>
        </p:txBody>
      </p:sp>
      <p:sp>
        <p:nvSpPr>
          <p:cNvPr id="4" name="Footer Placeholder 3"/>
          <p:cNvSpPr>
            <a:spLocks noGrp="1"/>
          </p:cNvSpPr>
          <p:nvPr>
            <p:ph type="ftr" sz="quarter" idx="11"/>
          </p:nvPr>
        </p:nvSpPr>
        <p:spPr>
          <a:xfrm>
            <a:off x="2640597" y="6476999"/>
            <a:ext cx="4369803" cy="274320"/>
          </a:xfrm>
        </p:spPr>
        <p:txBody>
          <a:bodyPr/>
          <a:lstStyle>
            <a:lvl1pPr>
              <a:defRPr/>
            </a:lvl1pPr>
          </a:lstStyle>
          <a:p>
            <a:pPr algn="ctr"/>
            <a:r>
              <a:rPr lang="en-US" smtClean="0"/>
              <a:t>MICCAI 2010</a:t>
            </a:r>
            <a:endParaRPr lang="en-US" dirty="0"/>
          </a:p>
        </p:txBody>
      </p:sp>
      <p:sp>
        <p:nvSpPr>
          <p:cNvPr id="5" name="Slide Number Placeholder 4"/>
          <p:cNvSpPr>
            <a:spLocks noGrp="1"/>
          </p:cNvSpPr>
          <p:nvPr>
            <p:ph type="sldNum" sz="quarter" idx="12"/>
          </p:nvPr>
        </p:nvSpPr>
        <p:spPr/>
        <p:txBody>
          <a:bodyPr/>
          <a:lstStyle>
            <a:lvl1pPr>
              <a:defRPr/>
            </a:lvl1pPr>
          </a:lstStyle>
          <a:p>
            <a:fld id="{DD2A9B83-F1B2-4FF6-B10F-60BEBF6062FB}" type="slidenum">
              <a:rPr lang="en-US"/>
              <a:pPr/>
              <a:t>‹#›</a:t>
            </a:fld>
            <a:endParaRPr lang="en-US"/>
          </a:p>
        </p:txBody>
      </p:sp>
      <p:sp>
        <p:nvSpPr>
          <p:cNvPr id="6" name="Text Placeholder 10"/>
          <p:cNvSpPr>
            <a:spLocks noGrp="1"/>
          </p:cNvSpPr>
          <p:nvPr>
            <p:ph type="body" sz="quarter" idx="13" hasCustomPrompt="1"/>
          </p:nvPr>
        </p:nvSpPr>
        <p:spPr>
          <a:xfrm>
            <a:off x="0" y="0"/>
            <a:ext cx="4322618" cy="631371"/>
          </a:xfrm>
        </p:spPr>
        <p:txBody>
          <a:bodyPr/>
          <a:lstStyle>
            <a:lvl1pPr>
              <a:buNone/>
              <a:defRPr sz="2000" b="1">
                <a:solidFill>
                  <a:schemeClr val="tx2">
                    <a:lumMod val="75000"/>
                  </a:schemeClr>
                </a:solidFill>
              </a:defRPr>
            </a:lvl1pPr>
          </a:lstStyle>
          <a:p>
            <a:pPr lvl="0"/>
            <a:r>
              <a:rPr lang="en-US" dirty="0" smtClean="0"/>
              <a:t>Header</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smtClean="0"/>
              <a:t>September 24, 2010</a:t>
            </a:r>
            <a:endParaRPr lang="en-US" dirty="0"/>
          </a:p>
        </p:txBody>
      </p:sp>
      <p:sp>
        <p:nvSpPr>
          <p:cNvPr id="6" name="Footer Placeholder 5"/>
          <p:cNvSpPr>
            <a:spLocks noGrp="1"/>
          </p:cNvSpPr>
          <p:nvPr>
            <p:ph type="ftr" sz="quarter" idx="11"/>
          </p:nvPr>
        </p:nvSpPr>
        <p:spPr/>
        <p:txBody>
          <a:bodyPr/>
          <a:lstStyle>
            <a:lvl1pPr>
              <a:defRPr/>
            </a:lvl1pPr>
          </a:lstStyle>
          <a:p>
            <a:r>
              <a:rPr lang="en-US" smtClean="0"/>
              <a:t>MICCAI 2010</a:t>
            </a:r>
            <a:endParaRPr lang="en-US" dirty="0"/>
          </a:p>
        </p:txBody>
      </p:sp>
      <p:sp>
        <p:nvSpPr>
          <p:cNvPr id="7" name="Slide Number Placeholder 6"/>
          <p:cNvSpPr>
            <a:spLocks noGrp="1"/>
          </p:cNvSpPr>
          <p:nvPr>
            <p:ph type="sldNum" sz="quarter" idx="12"/>
          </p:nvPr>
        </p:nvSpPr>
        <p:spPr/>
        <p:txBody>
          <a:bodyPr/>
          <a:lstStyle>
            <a:lvl1pPr>
              <a:defRPr/>
            </a:lvl1pPr>
          </a:lstStyle>
          <a:p>
            <a:fld id="{FBD975C3-6213-4BBC-9B8B-F9BDB4FF20EE}" type="slidenum">
              <a:rPr lang="en-US"/>
              <a:pPr/>
              <a:t>‹#›</a:t>
            </a:fld>
            <a:endParaRPr lang="en-US"/>
          </a:p>
        </p:txBody>
      </p:sp>
      <p:sp>
        <p:nvSpPr>
          <p:cNvPr id="8" name="Text Placeholder 10"/>
          <p:cNvSpPr>
            <a:spLocks noGrp="1"/>
          </p:cNvSpPr>
          <p:nvPr>
            <p:ph type="body" sz="quarter" idx="13" hasCustomPrompt="1"/>
          </p:nvPr>
        </p:nvSpPr>
        <p:spPr>
          <a:xfrm>
            <a:off x="0" y="0"/>
            <a:ext cx="4322618" cy="631371"/>
          </a:xfrm>
        </p:spPr>
        <p:txBody>
          <a:bodyPr/>
          <a:lstStyle>
            <a:lvl1pPr>
              <a:buNone/>
              <a:defRPr sz="2000" b="1">
                <a:solidFill>
                  <a:schemeClr val="tx2">
                    <a:lumMod val="75000"/>
                  </a:schemeClr>
                </a:solidFill>
              </a:defRPr>
            </a:lvl1pPr>
          </a:lstStyle>
          <a:p>
            <a:pPr lvl="0"/>
            <a:r>
              <a:rPr lang="en-US" dirty="0" smtClean="0"/>
              <a:t>Header</a:t>
            </a:r>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smtClean="0"/>
              <a:t>September 24, 2010</a:t>
            </a:r>
            <a:endParaRPr lang="en-US"/>
          </a:p>
        </p:txBody>
      </p:sp>
      <p:sp>
        <p:nvSpPr>
          <p:cNvPr id="4" name="Footer Placeholder 3"/>
          <p:cNvSpPr>
            <a:spLocks noGrp="1"/>
          </p:cNvSpPr>
          <p:nvPr>
            <p:ph type="ftr" sz="quarter" idx="11"/>
          </p:nvPr>
        </p:nvSpPr>
        <p:spPr/>
        <p:txBody>
          <a:bodyPr/>
          <a:lstStyle>
            <a:lvl1pPr>
              <a:defRPr/>
            </a:lvl1pPr>
          </a:lstStyle>
          <a:p>
            <a:r>
              <a:rPr lang="en-US" smtClean="0"/>
              <a:t>MICCAI 2010</a:t>
            </a:r>
            <a:endParaRPr lang="en-US"/>
          </a:p>
        </p:txBody>
      </p:sp>
      <p:sp>
        <p:nvSpPr>
          <p:cNvPr id="5" name="Slide Number Placeholder 4"/>
          <p:cNvSpPr>
            <a:spLocks noGrp="1"/>
          </p:cNvSpPr>
          <p:nvPr>
            <p:ph type="sldNum" sz="quarter" idx="12"/>
          </p:nvPr>
        </p:nvSpPr>
        <p:spPr/>
        <p:txBody>
          <a:bodyPr/>
          <a:lstStyle>
            <a:lvl1pPr>
              <a:defRPr/>
            </a:lvl1pPr>
          </a:lstStyle>
          <a:p>
            <a:fld id="{DD2A9B83-F1B2-4FF6-B10F-60BEBF6062FB}" type="slidenum">
              <a:rPr lang="en-US"/>
              <a:pPr/>
              <a:t>‹#›</a:t>
            </a:fld>
            <a:endParaRPr lang="en-US"/>
          </a:p>
        </p:txBody>
      </p:sp>
      <p:sp>
        <p:nvSpPr>
          <p:cNvPr id="6" name="Text Placeholder 10"/>
          <p:cNvSpPr>
            <a:spLocks noGrp="1"/>
          </p:cNvSpPr>
          <p:nvPr>
            <p:ph type="body" sz="quarter" idx="13" hasCustomPrompt="1"/>
          </p:nvPr>
        </p:nvSpPr>
        <p:spPr>
          <a:xfrm>
            <a:off x="0" y="0"/>
            <a:ext cx="4322618" cy="631371"/>
          </a:xfrm>
        </p:spPr>
        <p:txBody>
          <a:bodyPr/>
          <a:lstStyle>
            <a:lvl1pPr>
              <a:buNone/>
              <a:defRPr sz="2000" b="1">
                <a:solidFill>
                  <a:schemeClr val="tx2">
                    <a:lumMod val="75000"/>
                  </a:schemeClr>
                </a:solidFill>
              </a:defRPr>
            </a:lvl1pPr>
          </a:lstStyle>
          <a:p>
            <a:pPr lvl="0"/>
            <a:r>
              <a:rPr lang="en-US" dirty="0" smtClean="0"/>
              <a:t>Header</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12" name="Picture 11" descr="background copy.png"/>
          <p:cNvPicPr>
            <a:picLocks noChangeAspect="1"/>
          </p:cNvPicPr>
          <p:nvPr userDrawn="1"/>
        </p:nvPicPr>
        <p:blipFill>
          <a:blip r:embed="rId16" cstate="print"/>
          <a:stretch>
            <a:fillRect/>
          </a:stretch>
        </p:blipFill>
        <p:spPr>
          <a:xfrm>
            <a:off x="0" y="0"/>
            <a:ext cx="9143999" cy="6858000"/>
          </a:xfrm>
          <a:prstGeom prst="rect">
            <a:avLst/>
          </a:prstGeom>
        </p:spPr>
      </p:pic>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r>
              <a:rPr lang="en-US" smtClean="0"/>
              <a:t>September 24, 2010</a:t>
            </a:r>
            <a:endParaRPr lang="en-US"/>
          </a:p>
        </p:txBody>
      </p:sp>
      <p:sp>
        <p:nvSpPr>
          <p:cNvPr id="5" name="Footer Placeholder 4"/>
          <p:cNvSpPr>
            <a:spLocks noGrp="1"/>
          </p:cNvSpPr>
          <p:nvPr>
            <p:ph type="ftr" sz="quarter" idx="3"/>
          </p:nvPr>
        </p:nvSpPr>
        <p:spPr>
          <a:xfrm>
            <a:off x="2640597" y="6476999"/>
            <a:ext cx="4522204"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lgn="ctr"/>
            <a:r>
              <a:rPr lang="en-US" smtClean="0"/>
              <a:t>MICCAI 2010</a:t>
            </a:r>
            <a:endParaRPr lang="en-US" dirty="0"/>
          </a:p>
        </p:txBody>
      </p:sp>
      <p:sp>
        <p:nvSpPr>
          <p:cNvPr id="6" name="Slide Number Placeholder 5"/>
          <p:cNvSpPr>
            <a:spLocks noGrp="1"/>
          </p:cNvSpPr>
          <p:nvPr>
            <p:ph type="sldNum" sz="quarter" idx="4"/>
          </p:nvPr>
        </p:nvSpPr>
        <p:spPr>
          <a:xfrm>
            <a:off x="7239000" y="6476999"/>
            <a:ext cx="1699260"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D04E2A2-D125-4F5C-92A2-C640FDE59F04}" type="slidenum">
              <a:rPr lang="en-US" smtClean="0"/>
              <a:pPr/>
              <a:t>‹#›</a:t>
            </a:fld>
            <a:endParaRPr lang="en-US"/>
          </a:p>
        </p:txBody>
      </p:sp>
      <p:pic>
        <p:nvPicPr>
          <p:cNvPr id="9" name="Picture 8" descr="masi logo dark.png"/>
          <p:cNvPicPr>
            <a:picLocks noChangeAspect="1"/>
          </p:cNvPicPr>
          <p:nvPr userDrawn="1"/>
        </p:nvPicPr>
        <p:blipFill>
          <a:blip r:embed="rId17" cstate="print"/>
          <a:stretch>
            <a:fillRect/>
          </a:stretch>
        </p:blipFill>
        <p:spPr>
          <a:xfrm>
            <a:off x="7772400" y="76200"/>
            <a:ext cx="1168556" cy="914400"/>
          </a:xfrm>
          <a:prstGeom prst="rect">
            <a:avLst/>
          </a:prstGeom>
        </p:spPr>
      </p:pic>
      <p:pic>
        <p:nvPicPr>
          <p:cNvPr id="11" name="Content Placeholder 6" descr="Untitled-4.png"/>
          <p:cNvPicPr>
            <a:picLocks noChangeAspect="1"/>
          </p:cNvPicPr>
          <p:nvPr userDrawn="1"/>
        </p:nvPicPr>
        <p:blipFill>
          <a:blip r:embed="rId18" cstate="print"/>
          <a:stretch>
            <a:fillRect/>
          </a:stretch>
        </p:blipFill>
        <p:spPr>
          <a:xfrm>
            <a:off x="8438350" y="838200"/>
            <a:ext cx="553250" cy="457200"/>
          </a:xfrm>
          <a:prstGeom prst="rect">
            <a:avLst/>
          </a:prstGeom>
          <a:ln>
            <a:noFill/>
          </a:ln>
          <a:effectLst>
            <a:outerShdw blurRad="190500" dist="228600" dir="2700000" algn="ctr">
              <a:srgbClr val="000000">
                <a:alpha val="30000"/>
              </a:srgbClr>
            </a:outerShdw>
          </a:effectLst>
        </p:spPr>
      </p:pic>
    </p:spTree>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46" r:id="rId13"/>
    <p:sldLayoutId id="2147483747" r:id="rId14"/>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3.em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tif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6.tiff"/><Relationship Id="rId7" Type="http://schemas.openxmlformats.org/officeDocument/2006/relationships/image" Target="../media/image31.png"/><Relationship Id="rId2" Type="http://schemas.openxmlformats.org/officeDocument/2006/relationships/image" Target="../media/image28.tiff"/><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gif"/><Relationship Id="rId4" Type="http://schemas.openxmlformats.org/officeDocument/2006/relationships/image" Target="../media/image27.tiff"/></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2.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slideLayout" Target="../slideLayouts/slideLayout4.xml"/><Relationship Id="rId4" Type="http://schemas.openxmlformats.org/officeDocument/2006/relationships/image" Target="../media/image40.wmf"/></Relationships>
</file>

<file path=ppt/slides/_rels/slide24.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wmf"/><Relationship Id="rId1" Type="http://schemas.openxmlformats.org/officeDocument/2006/relationships/slideLayout" Target="../slideLayouts/slideLayout4.xml"/><Relationship Id="rId5" Type="http://schemas.openxmlformats.org/officeDocument/2006/relationships/image" Target="../media/image29.gif"/><Relationship Id="rId4" Type="http://schemas.openxmlformats.org/officeDocument/2006/relationships/image" Target="../media/image44.wmf"/></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wm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44.wm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wm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 Id="rId5" Type="http://schemas.openxmlformats.org/officeDocument/2006/relationships/image" Target="../media/image57.png"/><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2.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1.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29.gif"/><Relationship Id="rId3" Type="http://schemas.openxmlformats.org/officeDocument/2006/relationships/image" Target="../media/image26.tiff"/><Relationship Id="rId7" Type="http://schemas.openxmlformats.org/officeDocument/2006/relationships/image" Target="../media/image62.png"/><Relationship Id="rId12" Type="http://schemas.openxmlformats.org/officeDocument/2006/relationships/image" Target="../media/image67.png"/><Relationship Id="rId2" Type="http://schemas.openxmlformats.org/officeDocument/2006/relationships/image" Target="../media/image28.tiff"/><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66.png"/><Relationship Id="rId5" Type="http://schemas.openxmlformats.org/officeDocument/2006/relationships/image" Target="../media/image61.jpeg"/><Relationship Id="rId15" Type="http://schemas.openxmlformats.org/officeDocument/2006/relationships/image" Target="../media/image69.jpeg"/><Relationship Id="rId10" Type="http://schemas.openxmlformats.org/officeDocument/2006/relationships/image" Target="../media/image65.png"/><Relationship Id="rId4" Type="http://schemas.openxmlformats.org/officeDocument/2006/relationships/image" Target="../media/image27.tiff"/><Relationship Id="rId9" Type="http://schemas.openxmlformats.org/officeDocument/2006/relationships/image" Target="../media/image64.png"/><Relationship Id="rId14" Type="http://schemas.openxmlformats.org/officeDocument/2006/relationships/image" Target="../media/image68.png"/></Relationships>
</file>

<file path=ppt/slides/_rels/slide4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7.jpeg"/><Relationship Id="rId1" Type="http://schemas.openxmlformats.org/officeDocument/2006/relationships/slideLayout" Target="../slideLayouts/slideLayout2.xml"/><Relationship Id="rId5" Type="http://schemas.openxmlformats.org/officeDocument/2006/relationships/image" Target="../media/image29.gif"/><Relationship Id="rId4" Type="http://schemas.openxmlformats.org/officeDocument/2006/relationships/image" Target="../media/image78.png"/></Relationships>
</file>

<file path=ppt/slides/_rels/slide4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2.jpeg"/><Relationship Id="rId4" Type="http://schemas.openxmlformats.org/officeDocument/2006/relationships/image" Target="../media/image81.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5184648"/>
            <a:ext cx="8077200" cy="1673352"/>
          </a:xfrm>
        </p:spPr>
        <p:txBody>
          <a:bodyPr>
            <a:noAutofit/>
          </a:bodyPr>
          <a:lstStyle/>
          <a:p>
            <a:r>
              <a:rPr lang="en-US" sz="3400" dirty="0" smtClean="0"/>
              <a:t>Lessons learned from the early evolution of the Java Image Science Toolkit (JIST)</a:t>
            </a:r>
            <a:endParaRPr lang="en-US" sz="3400" dirty="0"/>
          </a:p>
        </p:txBody>
      </p:sp>
      <p:sp>
        <p:nvSpPr>
          <p:cNvPr id="3" name="Subtitle 2"/>
          <p:cNvSpPr>
            <a:spLocks noGrp="1"/>
          </p:cNvSpPr>
          <p:nvPr>
            <p:ph type="subTitle" idx="1"/>
          </p:nvPr>
        </p:nvSpPr>
        <p:spPr>
          <a:xfrm>
            <a:off x="457200" y="4572000"/>
            <a:ext cx="8077200" cy="509016"/>
          </a:xfrm>
        </p:spPr>
        <p:txBody>
          <a:bodyPr/>
          <a:lstStyle/>
          <a:p>
            <a:r>
              <a:rPr lang="en-US" dirty="0" smtClean="0"/>
              <a:t>Challenges of Collaborative Open-Source Development</a:t>
            </a:r>
            <a:endParaRPr lang="en-US" dirty="0"/>
          </a:p>
        </p:txBody>
      </p:sp>
      <p:pic>
        <p:nvPicPr>
          <p:cNvPr id="4" name="Picture 3" descr="masi logo dark.png"/>
          <p:cNvPicPr>
            <a:picLocks noChangeAspect="1"/>
          </p:cNvPicPr>
          <p:nvPr/>
        </p:nvPicPr>
        <p:blipFill>
          <a:blip r:embed="rId3" cstate="print"/>
          <a:stretch>
            <a:fillRect/>
          </a:stretch>
        </p:blipFill>
        <p:spPr>
          <a:xfrm>
            <a:off x="4267200" y="0"/>
            <a:ext cx="4576846" cy="3581400"/>
          </a:xfrm>
          <a:prstGeom prst="rect">
            <a:avLst/>
          </a:prstGeom>
        </p:spPr>
      </p:pic>
      <p:pic>
        <p:nvPicPr>
          <p:cNvPr id="12" name="Content Placeholder 6" descr="Untitled-4.png"/>
          <p:cNvPicPr>
            <a:picLocks noChangeAspect="1"/>
          </p:cNvPicPr>
          <p:nvPr/>
        </p:nvPicPr>
        <p:blipFill>
          <a:blip r:embed="rId4" cstate="print"/>
          <a:stretch>
            <a:fillRect/>
          </a:stretch>
        </p:blipFill>
        <p:spPr>
          <a:xfrm>
            <a:off x="8153400" y="6019800"/>
            <a:ext cx="829875" cy="685800"/>
          </a:xfrm>
          <a:prstGeom prst="rect">
            <a:avLst/>
          </a:prstGeom>
          <a:ln>
            <a:noFill/>
          </a:ln>
          <a:effectLst>
            <a:outerShdw blurRad="190500" dist="228600" dir="2700000" algn="ctr">
              <a:srgbClr val="000000">
                <a:alpha val="30000"/>
              </a:srgbClr>
            </a:outerShdw>
          </a:effectLst>
        </p:spPr>
      </p:pic>
      <p:sp>
        <p:nvSpPr>
          <p:cNvPr id="6" name="Subtitle 2"/>
          <p:cNvSpPr txBox="1">
            <a:spLocks/>
          </p:cNvSpPr>
          <p:nvPr/>
        </p:nvSpPr>
        <p:spPr>
          <a:xfrm>
            <a:off x="5867400" y="3352800"/>
            <a:ext cx="2971800" cy="914400"/>
          </a:xfrm>
          <a:prstGeom prst="rect">
            <a:avLst/>
          </a:prstGeom>
        </p:spPr>
        <p:txBody>
          <a:bodyPr vert="horz" lIns="118872" tIns="0" rIns="45720" bIns="0" rtlCol="0" anchor="t" anchorCtr="0">
            <a:noAutofit/>
            <a:scene3d>
              <a:camera prst="orthographicFront"/>
              <a:lightRig rig="threePt" dir="t"/>
            </a:scene3d>
            <a:sp3d extrusionH="57150">
              <a:bevelT w="38100" h="38100"/>
            </a:sp3d>
          </a:bodyPr>
          <a:lstStyle/>
          <a:p>
            <a:pPr marL="0" marR="0" lvl="0" indent="0" algn="r"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n-US" sz="2200" b="1" i="0" u="none" strike="noStrike" kern="1200" cap="none" spc="0" normalizeH="0" baseline="0" noProof="0" dirty="0" smtClean="0">
                <a:ln>
                  <a:noFill/>
                </a:ln>
                <a:solidFill>
                  <a:schemeClr val="accent2"/>
                </a:solidFill>
                <a:effectLst/>
                <a:uLnTx/>
                <a:uFillTx/>
                <a:latin typeface="+mn-lt"/>
                <a:ea typeface="+mn-ea"/>
                <a:cs typeface="+mn-cs"/>
              </a:rPr>
              <a:t>Bennett Landman</a:t>
            </a:r>
          </a:p>
          <a:p>
            <a:pPr marL="0" marR="0" lvl="0" indent="0" algn="r"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n-US" sz="2200" b="1" dirty="0" smtClean="0">
                <a:solidFill>
                  <a:schemeClr val="accent2"/>
                </a:solidFill>
              </a:rPr>
              <a:t>Vanderbilt University</a:t>
            </a:r>
          </a:p>
          <a:p>
            <a:pPr marL="0" marR="0" lvl="0" indent="0" algn="r"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n-US" sz="2200" b="1" i="0" u="none" strike="noStrike" kern="1200" cap="none" spc="0" normalizeH="0" baseline="0" noProof="0" dirty="0" smtClean="0">
                <a:ln>
                  <a:noFill/>
                </a:ln>
                <a:solidFill>
                  <a:schemeClr val="accent2"/>
                </a:solidFill>
                <a:effectLst/>
                <a:uLnTx/>
                <a:uFillTx/>
                <a:latin typeface="+mn-lt"/>
                <a:ea typeface="+mn-ea"/>
                <a:cs typeface="+mn-cs"/>
              </a:rPr>
              <a:t>September 24, 2010</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JIST: Motivation</a:t>
            </a:r>
          </a:p>
          <a:p>
            <a:r>
              <a:rPr lang="en-US" dirty="0" smtClean="0"/>
              <a:t>Setting Objectives</a:t>
            </a:r>
          </a:p>
          <a:p>
            <a:r>
              <a:rPr lang="en-US" dirty="0" smtClean="0"/>
              <a:t>Choosing a License</a:t>
            </a:r>
          </a:p>
          <a:p>
            <a:r>
              <a:rPr lang="en-US" dirty="0" smtClean="0"/>
              <a:t>Enabling Collaboration</a:t>
            </a:r>
          </a:p>
          <a:p>
            <a:r>
              <a:rPr lang="en-US" dirty="0" smtClean="0"/>
              <a:t>Closing Thoughts</a:t>
            </a:r>
            <a:endParaRPr lang="en-US" dirty="0"/>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2</a:t>
            </a:fld>
            <a:endParaRPr lang="en-US"/>
          </a:p>
        </p:txBody>
      </p:sp>
      <p:grpSp>
        <p:nvGrpSpPr>
          <p:cNvPr id="8" name="Group 14"/>
          <p:cNvGrpSpPr/>
          <p:nvPr/>
        </p:nvGrpSpPr>
        <p:grpSpPr>
          <a:xfrm>
            <a:off x="5181600" y="2286000"/>
            <a:ext cx="3274645" cy="3520871"/>
            <a:chOff x="5444129" y="2057400"/>
            <a:chExt cx="3699871" cy="3978071"/>
          </a:xfrm>
        </p:grpSpPr>
        <p:sp>
          <p:nvSpPr>
            <p:cNvPr id="9" name=" 3"/>
            <p:cNvSpPr/>
            <p:nvPr/>
          </p:nvSpPr>
          <p:spPr>
            <a:xfrm>
              <a:off x="6817041" y="3276600"/>
              <a:ext cx="2326959" cy="2326959"/>
            </a:xfrm>
            <a:prstGeom prst="gear9">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sp>
        <p:sp>
          <p:nvSpPr>
            <p:cNvPr id="10" name=" 3"/>
            <p:cNvSpPr/>
            <p:nvPr/>
          </p:nvSpPr>
          <p:spPr>
            <a:xfrm>
              <a:off x="6095999" y="2057400"/>
              <a:ext cx="1692334" cy="1692334"/>
            </a:xfrm>
            <a:prstGeom prst="gear6">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a:lstStyle/>
            <a:p>
              <a:pPr algn="ctr"/>
              <a:endParaRPr lang="en-US" sz="4000" b="1" dirty="0"/>
            </a:p>
          </p:txBody>
        </p:sp>
        <p:sp>
          <p:nvSpPr>
            <p:cNvPr id="11" name=" 3"/>
            <p:cNvSpPr/>
            <p:nvPr/>
          </p:nvSpPr>
          <p:spPr>
            <a:xfrm rot="20700000">
              <a:off x="5444129" y="4377330"/>
              <a:ext cx="1658141" cy="1658141"/>
            </a:xfrm>
            <a:prstGeom prst="gear6">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sp>
      </p:grpSp>
      <p:sp>
        <p:nvSpPr>
          <p:cNvPr id="12" name="TextBox 11"/>
          <p:cNvSpPr txBox="1"/>
          <p:nvPr/>
        </p:nvSpPr>
        <p:spPr>
          <a:xfrm>
            <a:off x="7315200" y="5867400"/>
            <a:ext cx="466794" cy="707886"/>
          </a:xfrm>
          <a:prstGeom prst="rect">
            <a:avLst/>
          </a:prstGeom>
          <a:noFill/>
        </p:spPr>
        <p:txBody>
          <a:bodyPr wrap="none" rtlCol="0">
            <a:spAutoFit/>
          </a:bodyPr>
          <a:lstStyle/>
          <a:p>
            <a:r>
              <a:rPr lang="en-US" sz="4000" b="1" dirty="0" smtClean="0"/>
              <a:t>p</a:t>
            </a:r>
            <a:endParaRPr lang="en-US" sz="4000" b="1" dirty="0"/>
          </a:p>
        </p:txBody>
      </p:sp>
      <p:sp>
        <p:nvSpPr>
          <p:cNvPr id="13" name="Down Arrow 12"/>
          <p:cNvSpPr/>
          <p:nvPr/>
        </p:nvSpPr>
        <p:spPr>
          <a:xfrm rot="19765604">
            <a:off x="6593148" y="5499501"/>
            <a:ext cx="838200" cy="68580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pic>
        <p:nvPicPr>
          <p:cNvPr id="14" name="Picture 2"/>
          <p:cNvPicPr>
            <a:picLocks noChangeAspect="1" noChangeArrowheads="1"/>
          </p:cNvPicPr>
          <p:nvPr/>
        </p:nvPicPr>
        <p:blipFill>
          <a:blip r:embed="rId2" cstate="screen">
            <a:clrChange>
              <a:clrFrom>
                <a:srgbClr val="000000"/>
              </a:clrFrom>
              <a:clrTo>
                <a:srgbClr val="000000">
                  <a:alpha val="0"/>
                </a:srgbClr>
              </a:clrTo>
            </a:clrChange>
          </a:blip>
          <a:srcRect/>
          <a:stretch>
            <a:fillRect/>
          </a:stretch>
        </p:blipFill>
        <p:spPr bwMode="auto">
          <a:xfrm>
            <a:off x="5029200" y="3505200"/>
            <a:ext cx="1548224" cy="983961"/>
          </a:xfrm>
          <a:prstGeom prst="rect">
            <a:avLst/>
          </a:prstGeom>
          <a:noFill/>
          <a:ln w="9525">
            <a:noFill/>
            <a:miter lim="800000"/>
            <a:headEnd/>
            <a:tailEnd/>
          </a:ln>
          <a:effectLst/>
        </p:spPr>
      </p:pic>
      <p:sp>
        <p:nvSpPr>
          <p:cNvPr id="15" name="Down Arrow 14"/>
          <p:cNvSpPr/>
          <p:nvPr/>
        </p:nvSpPr>
        <p:spPr>
          <a:xfrm rot="2102581">
            <a:off x="7131316" y="2616883"/>
            <a:ext cx="838200" cy="68580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pic>
        <p:nvPicPr>
          <p:cNvPr id="16" name="Picture 2"/>
          <p:cNvPicPr>
            <a:picLocks noChangeAspect="1" noChangeArrowheads="1"/>
          </p:cNvPicPr>
          <p:nvPr/>
        </p:nvPicPr>
        <p:blipFill>
          <a:blip r:embed="rId3" cstate="screen"/>
          <a:srcRect/>
          <a:stretch>
            <a:fillRect/>
          </a:stretch>
        </p:blipFill>
        <p:spPr bwMode="auto">
          <a:xfrm>
            <a:off x="8018706" y="1828800"/>
            <a:ext cx="591894" cy="685800"/>
          </a:xfrm>
          <a:prstGeom prst="rect">
            <a:avLst/>
          </a:prstGeom>
          <a:noFill/>
          <a:ln w="9525">
            <a:noFill/>
            <a:miter lim="800000"/>
            <a:headEnd/>
            <a:tailEnd/>
          </a:ln>
        </p:spPr>
      </p:pic>
      <p:pic>
        <p:nvPicPr>
          <p:cNvPr id="17" name="Picture 6"/>
          <p:cNvPicPr>
            <a:picLocks noChangeAspect="1" noChangeArrowheads="1"/>
          </p:cNvPicPr>
          <p:nvPr/>
        </p:nvPicPr>
        <p:blipFill>
          <a:blip r:embed="rId4" cstate="screen"/>
          <a:srcRect/>
          <a:stretch>
            <a:fillRect/>
          </a:stretch>
        </p:blipFill>
        <p:spPr bwMode="auto">
          <a:xfrm>
            <a:off x="8018706" y="2514600"/>
            <a:ext cx="591894" cy="685800"/>
          </a:xfrm>
          <a:prstGeom prst="rect">
            <a:avLst/>
          </a:prstGeom>
          <a:noFill/>
          <a:ln w="9525">
            <a:noFill/>
            <a:miter lim="800000"/>
            <a:headEnd/>
            <a:tailEnd/>
          </a:ln>
        </p:spPr>
      </p:pic>
      <p:pic>
        <p:nvPicPr>
          <p:cNvPr id="18" name="Picture 7"/>
          <p:cNvPicPr>
            <a:picLocks noChangeAspect="1" noChangeArrowheads="1"/>
          </p:cNvPicPr>
          <p:nvPr/>
        </p:nvPicPr>
        <p:blipFill>
          <a:blip r:embed="rId5" cstate="screen"/>
          <a:srcRect/>
          <a:stretch>
            <a:fillRect/>
          </a:stretch>
        </p:blipFill>
        <p:spPr bwMode="auto">
          <a:xfrm>
            <a:off x="7467600" y="1828800"/>
            <a:ext cx="591894" cy="685800"/>
          </a:xfrm>
          <a:prstGeom prst="rect">
            <a:avLst/>
          </a:prstGeom>
          <a:noFill/>
          <a:ln w="9525">
            <a:noFill/>
            <a:miter lim="800000"/>
            <a:headEnd/>
            <a:tailEnd/>
          </a:ln>
        </p:spPr>
      </p:pic>
      <p:sp>
        <p:nvSpPr>
          <p:cNvPr id="19" name="Rectangle 18"/>
          <p:cNvSpPr/>
          <p:nvPr/>
        </p:nvSpPr>
        <p:spPr>
          <a:xfrm>
            <a:off x="7289437" y="4038600"/>
            <a:ext cx="301686" cy="769441"/>
          </a:xfrm>
          <a:prstGeom prst="rect">
            <a:avLst/>
          </a:prstGeom>
        </p:spPr>
        <p:txBody>
          <a:bodyPr wrap="none">
            <a:spAutoFit/>
          </a:bodyPr>
          <a:lstStyle/>
          <a:p>
            <a:pPr algn="ctr"/>
            <a:r>
              <a:rPr lang="en-US" sz="4400" b="1" dirty="0" smtClean="0"/>
              <a:t> </a:t>
            </a:r>
            <a:endParaRPr lang="en-US" sz="4400" b="1" dirty="0"/>
          </a:p>
        </p:txBody>
      </p:sp>
      <p:sp>
        <p:nvSpPr>
          <p:cNvPr id="20" name="Rectangle 19"/>
          <p:cNvSpPr/>
          <p:nvPr/>
        </p:nvSpPr>
        <p:spPr>
          <a:xfrm>
            <a:off x="5745399" y="4716959"/>
            <a:ext cx="301686" cy="769441"/>
          </a:xfrm>
          <a:prstGeom prst="rect">
            <a:avLst/>
          </a:prstGeom>
        </p:spPr>
        <p:txBody>
          <a:bodyPr wrap="none">
            <a:spAutoFit/>
          </a:bodyPr>
          <a:lstStyle/>
          <a:p>
            <a:pPr algn="ctr"/>
            <a:r>
              <a:rPr lang="en-US" sz="4400" b="1" dirty="0" smtClean="0"/>
              <a:t> </a:t>
            </a:r>
            <a:endParaRPr lang="en-US" sz="4400" b="1" dirty="0"/>
          </a:p>
        </p:txBody>
      </p:sp>
      <p:sp>
        <p:nvSpPr>
          <p:cNvPr id="21" name="Rectangle 20"/>
          <p:cNvSpPr/>
          <p:nvPr/>
        </p:nvSpPr>
        <p:spPr>
          <a:xfrm>
            <a:off x="6353477" y="2590800"/>
            <a:ext cx="301686" cy="769441"/>
          </a:xfrm>
          <a:prstGeom prst="rect">
            <a:avLst/>
          </a:prstGeom>
        </p:spPr>
        <p:txBody>
          <a:bodyPr wrap="none">
            <a:spAutoFit/>
          </a:bodyPr>
          <a:lstStyle/>
          <a:p>
            <a:pPr algn="ctr"/>
            <a:r>
              <a:rPr lang="en-US" sz="4400" b="1" dirty="0" smtClean="0"/>
              <a:t> </a:t>
            </a:r>
            <a:endParaRPr lang="en-US" sz="4400" b="1" dirty="0"/>
          </a:p>
        </p:txBody>
      </p:sp>
      <p:grpSp>
        <p:nvGrpSpPr>
          <p:cNvPr id="22" name="Group 21"/>
          <p:cNvGrpSpPr/>
          <p:nvPr/>
        </p:nvGrpSpPr>
        <p:grpSpPr>
          <a:xfrm>
            <a:off x="0" y="0"/>
            <a:ext cx="7229248" cy="369332"/>
            <a:chOff x="0" y="0"/>
            <a:chExt cx="7229248" cy="369332"/>
          </a:xfrm>
        </p:grpSpPr>
        <p:sp>
          <p:nvSpPr>
            <p:cNvPr id="23" name="TextBox 22"/>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24" name="TextBox 23"/>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25" name="TextBox 24"/>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26" name="TextBox 25"/>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27" name="TextBox 26"/>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0"/>
            <a:ext cx="9144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3</a:t>
            </a:fld>
            <a:endParaRPr lang="en-US"/>
          </a:p>
        </p:txBody>
      </p:sp>
      <p:pic>
        <p:nvPicPr>
          <p:cNvPr id="7" name="Picture 21" descr="brain"/>
          <p:cNvPicPr>
            <a:picLocks noChangeAspect="1" noChangeArrowheads="1"/>
          </p:cNvPicPr>
          <p:nvPr/>
        </p:nvPicPr>
        <p:blipFill>
          <a:blip r:embed="rId2" cstate="print"/>
          <a:srcRect/>
          <a:stretch>
            <a:fillRect/>
          </a:stretch>
        </p:blipFill>
        <p:spPr>
          <a:xfrm>
            <a:off x="1143000" y="1066800"/>
            <a:ext cx="6858000" cy="4579521"/>
          </a:xfrm>
          <a:prstGeom prst="rect">
            <a:avLst/>
          </a:prstGeom>
          <a:noFill/>
          <a:ln/>
        </p:spPr>
      </p:pic>
      <p:grpSp>
        <p:nvGrpSpPr>
          <p:cNvPr id="9" name="Group 8"/>
          <p:cNvGrpSpPr/>
          <p:nvPr/>
        </p:nvGrpSpPr>
        <p:grpSpPr>
          <a:xfrm>
            <a:off x="0" y="0"/>
            <a:ext cx="7229248" cy="369332"/>
            <a:chOff x="0" y="0"/>
            <a:chExt cx="7229248" cy="369332"/>
          </a:xfrm>
        </p:grpSpPr>
        <p:sp>
          <p:nvSpPr>
            <p:cNvPr id="10" name="TextBox 9"/>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11" name="TextBox 10"/>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2" name="TextBox 11"/>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3" name="TextBox 12"/>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4" name="TextBox 13"/>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r>
              <a:rPr lang="en-US" smtClean="0"/>
              <a:t>September 24, 2010</a:t>
            </a:r>
            <a:endParaRPr lang="en-US"/>
          </a:p>
        </p:txBody>
      </p:sp>
      <p:sp>
        <p:nvSpPr>
          <p:cNvPr id="3" name="Footer Placeholder 2"/>
          <p:cNvSpPr>
            <a:spLocks noGrp="1"/>
          </p:cNvSpPr>
          <p:nvPr>
            <p:ph type="ftr" sz="quarter" idx="11"/>
          </p:nvPr>
        </p:nvSpPr>
        <p:spPr/>
        <p:txBody>
          <a:bodyPr/>
          <a:lstStyle/>
          <a:p>
            <a:pPr algn="ctr"/>
            <a:r>
              <a:rPr lang="en-US" smtClean="0"/>
              <a:t>MICCAI 2010</a:t>
            </a:r>
            <a:endParaRPr lang="en-US" dirty="0"/>
          </a:p>
        </p:txBody>
      </p:sp>
      <p:sp>
        <p:nvSpPr>
          <p:cNvPr id="4" name="Slide Number Placeholder 3"/>
          <p:cNvSpPr>
            <a:spLocks noGrp="1"/>
          </p:cNvSpPr>
          <p:nvPr>
            <p:ph type="sldNum" sz="quarter" idx="12"/>
          </p:nvPr>
        </p:nvSpPr>
        <p:spPr/>
        <p:txBody>
          <a:bodyPr/>
          <a:lstStyle/>
          <a:p>
            <a:fld id="{DD04E2A2-D125-4F5C-92A2-C640FDE59F04}" type="slidenum">
              <a:rPr lang="en-US" smtClean="0"/>
              <a:pPr/>
              <a:t>4</a:t>
            </a:fld>
            <a:endParaRPr lang="en-US"/>
          </a:p>
        </p:txBody>
      </p:sp>
      <p:pic>
        <p:nvPicPr>
          <p:cNvPr id="6" name="Picture 140" descr="030911-024-km"/>
          <p:cNvPicPr>
            <a:picLocks noChangeAspect="1" noChangeArrowheads="1"/>
          </p:cNvPicPr>
          <p:nvPr/>
        </p:nvPicPr>
        <p:blipFill>
          <a:blip r:embed="rId2" cstate="print"/>
          <a:srcRect/>
          <a:stretch>
            <a:fillRect/>
          </a:stretch>
        </p:blipFill>
        <p:spPr bwMode="auto">
          <a:xfrm>
            <a:off x="1447800" y="533400"/>
            <a:ext cx="6407291" cy="5885999"/>
          </a:xfrm>
          <a:prstGeom prst="rect">
            <a:avLst/>
          </a:prstGeom>
          <a:noFill/>
          <a:ln w="9525">
            <a:noFill/>
            <a:miter lim="800000"/>
            <a:headEnd/>
            <a:tailEnd/>
          </a:ln>
        </p:spPr>
      </p:pic>
      <p:grpSp>
        <p:nvGrpSpPr>
          <p:cNvPr id="8" name="Group 7"/>
          <p:cNvGrpSpPr/>
          <p:nvPr/>
        </p:nvGrpSpPr>
        <p:grpSpPr>
          <a:xfrm>
            <a:off x="0" y="0"/>
            <a:ext cx="7229248" cy="369332"/>
            <a:chOff x="0" y="0"/>
            <a:chExt cx="7229248" cy="369332"/>
          </a:xfrm>
        </p:grpSpPr>
        <p:sp>
          <p:nvSpPr>
            <p:cNvPr id="9" name="TextBox 8"/>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10" name="TextBox 9"/>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1" name="TextBox 10"/>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2" name="TextBox 11"/>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3" name="TextBox 12"/>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pic>
        <p:nvPicPr>
          <p:cNvPr id="1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flipH="1">
            <a:off x="3657600" y="3048000"/>
            <a:ext cx="77707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September 24, 2010</a:t>
            </a:r>
            <a:endParaRPr lang="en-US"/>
          </a:p>
        </p:txBody>
      </p:sp>
      <p:sp>
        <p:nvSpPr>
          <p:cNvPr id="3" name="Footer Placeholder 2"/>
          <p:cNvSpPr>
            <a:spLocks noGrp="1"/>
          </p:cNvSpPr>
          <p:nvPr>
            <p:ph type="ftr" sz="quarter" idx="11"/>
          </p:nvPr>
        </p:nvSpPr>
        <p:spPr/>
        <p:txBody>
          <a:bodyPr/>
          <a:lstStyle/>
          <a:p>
            <a:pPr algn="ctr"/>
            <a:r>
              <a:rPr lang="en-US" smtClean="0"/>
              <a:t>MICCAI 2010</a:t>
            </a:r>
            <a:endParaRPr lang="en-US" dirty="0"/>
          </a:p>
        </p:txBody>
      </p:sp>
      <p:sp>
        <p:nvSpPr>
          <p:cNvPr id="4" name="Slide Number Placeholder 3"/>
          <p:cNvSpPr>
            <a:spLocks noGrp="1"/>
          </p:cNvSpPr>
          <p:nvPr>
            <p:ph type="sldNum" sz="quarter" idx="12"/>
          </p:nvPr>
        </p:nvSpPr>
        <p:spPr/>
        <p:txBody>
          <a:bodyPr/>
          <a:lstStyle/>
          <a:p>
            <a:fld id="{DD04E2A2-D125-4F5C-92A2-C640FDE59F04}" type="slidenum">
              <a:rPr lang="en-US" smtClean="0"/>
              <a:pPr/>
              <a:t>5</a:t>
            </a:fld>
            <a:endParaRPr lang="en-US"/>
          </a:p>
        </p:txBody>
      </p:sp>
      <p:pic>
        <p:nvPicPr>
          <p:cNvPr id="5" name="Picture 4"/>
          <p:cNvPicPr>
            <a:picLocks noChangeAspect="1" noChangeArrowheads="1"/>
          </p:cNvPicPr>
          <p:nvPr/>
        </p:nvPicPr>
        <p:blipFill>
          <a:blip r:embed="rId2" cstate="print"/>
          <a:srcRect l="20520" t="8541" r="14108" b="11676"/>
          <a:stretch>
            <a:fillRect/>
          </a:stretch>
        </p:blipFill>
        <p:spPr bwMode="auto">
          <a:xfrm>
            <a:off x="2160588" y="704850"/>
            <a:ext cx="4773612" cy="5543550"/>
          </a:xfrm>
          <a:prstGeom prst="rect">
            <a:avLst/>
          </a:prstGeom>
          <a:noFill/>
          <a:ln w="9525">
            <a:noFill/>
            <a:miter lim="800000"/>
            <a:headEnd/>
            <a:tailEnd/>
          </a:ln>
          <a:effectLst/>
        </p:spPr>
      </p:pic>
      <p:sp>
        <p:nvSpPr>
          <p:cNvPr id="6" name="TextBox 5"/>
          <p:cNvSpPr txBox="1"/>
          <p:nvPr/>
        </p:nvSpPr>
        <p:spPr>
          <a:xfrm>
            <a:off x="0" y="0"/>
            <a:ext cx="1284326" cy="369332"/>
          </a:xfrm>
          <a:prstGeom prst="rect">
            <a:avLst/>
          </a:prstGeom>
          <a:noFill/>
        </p:spPr>
        <p:txBody>
          <a:bodyPr wrap="none" rtlCol="0">
            <a:spAutoFit/>
          </a:bodyPr>
          <a:lstStyle/>
          <a:p>
            <a:r>
              <a:rPr lang="en-US" b="1" dirty="0" smtClean="0"/>
              <a:t>Motivation</a:t>
            </a:r>
            <a:endParaRPr lang="en-US" b="1" dirty="0"/>
          </a:p>
        </p:txBody>
      </p:sp>
      <p:sp>
        <p:nvSpPr>
          <p:cNvPr id="7" name="Rectangle 6"/>
          <p:cNvSpPr/>
          <p:nvPr/>
        </p:nvSpPr>
        <p:spPr>
          <a:xfrm>
            <a:off x="0" y="0"/>
            <a:ext cx="9144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0" y="0"/>
            <a:ext cx="7229248" cy="369332"/>
            <a:chOff x="0" y="0"/>
            <a:chExt cx="7229248" cy="369332"/>
          </a:xfrm>
        </p:grpSpPr>
        <p:sp>
          <p:nvSpPr>
            <p:cNvPr id="9" name="TextBox 8"/>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10" name="TextBox 9"/>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1" name="TextBox 10"/>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2" name="TextBox 11"/>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3" name="TextBox 12"/>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9"/>
          <p:cNvPicPr>
            <a:picLocks noChangeAspect="1" noChangeArrowheads="1"/>
          </p:cNvPicPr>
          <p:nvPr/>
        </p:nvPicPr>
        <p:blipFill>
          <a:blip r:embed="rId3" cstate="print">
            <a:lum contrast="10000"/>
          </a:blip>
          <a:srcRect/>
          <a:stretch>
            <a:fillRect/>
          </a:stretch>
        </p:blipFill>
        <p:spPr bwMode="auto">
          <a:xfrm>
            <a:off x="2554288" y="1546225"/>
            <a:ext cx="1881187" cy="2355850"/>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dirty="0" smtClean="0">
                <a:solidFill>
                  <a:srgbClr val="F0A22E">
                    <a:satMod val="150000"/>
                  </a:srgbClr>
                </a:solidFill>
              </a:rPr>
              <a:t>Enable new modes of </a:t>
            </a:r>
            <a:r>
              <a:rPr lang="en-US" dirty="0" err="1" smtClean="0">
                <a:solidFill>
                  <a:srgbClr val="F0A22E">
                    <a:satMod val="150000"/>
                  </a:srgbClr>
                </a:solidFill>
              </a:rPr>
              <a:t>inqury</a:t>
            </a:r>
            <a:r>
              <a:rPr lang="en-US" dirty="0" smtClean="0">
                <a:solidFill>
                  <a:srgbClr val="F0A22E">
                    <a:satMod val="150000"/>
                  </a:srgbClr>
                </a:solidFill>
              </a:rPr>
              <a:t> </a:t>
            </a:r>
            <a:endParaRPr lang="en-US" sz="3200" dirty="0"/>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502A018B-03A9-4593-B27B-C40194AD24ED}" type="slidenum">
              <a:rPr lang="en-US" smtClean="0"/>
              <a:pPr/>
              <a:t>6</a:t>
            </a:fld>
            <a:endParaRPr lang="en-US"/>
          </a:p>
        </p:txBody>
      </p:sp>
      <p:pic>
        <p:nvPicPr>
          <p:cNvPr id="10" name="Content Placeholder 12" descr="image007.jpg"/>
          <p:cNvPicPr>
            <a:picLocks noChangeAspect="1"/>
          </p:cNvPicPr>
          <p:nvPr/>
        </p:nvPicPr>
        <p:blipFill>
          <a:blip r:embed="rId4" cstate="print"/>
          <a:srcRect l="1222" t="12347" r="10925"/>
          <a:stretch>
            <a:fillRect/>
          </a:stretch>
        </p:blipFill>
        <p:spPr>
          <a:xfrm>
            <a:off x="3889375" y="4013200"/>
            <a:ext cx="2755900" cy="2330450"/>
          </a:xfrm>
          <a:prstGeom prst="rect">
            <a:avLst/>
          </a:prstGeom>
        </p:spPr>
      </p:pic>
      <p:pic>
        <p:nvPicPr>
          <p:cNvPr id="11" name="Picture 3"/>
          <p:cNvPicPr>
            <a:picLocks noChangeAspect="1" noChangeArrowheads="1"/>
          </p:cNvPicPr>
          <p:nvPr/>
        </p:nvPicPr>
        <p:blipFill>
          <a:blip r:embed="rId5" cstate="print">
            <a:clrChange>
              <a:clrFrom>
                <a:srgbClr val="B7B7D0"/>
              </a:clrFrom>
              <a:clrTo>
                <a:srgbClr val="B7B7D0">
                  <a:alpha val="0"/>
                </a:srgbClr>
              </a:clrTo>
            </a:clrChange>
          </a:blip>
          <a:srcRect/>
          <a:stretch>
            <a:fillRect/>
          </a:stretch>
        </p:blipFill>
        <p:spPr bwMode="auto">
          <a:xfrm>
            <a:off x="6731000" y="3967163"/>
            <a:ext cx="2071688" cy="2398712"/>
          </a:xfrm>
          <a:prstGeom prst="rect">
            <a:avLst/>
          </a:prstGeom>
          <a:noFill/>
          <a:ln w="9525">
            <a:noFill/>
            <a:miter lim="800000"/>
            <a:headEnd/>
            <a:tailEnd/>
          </a:ln>
        </p:spPr>
      </p:pic>
      <p:pic>
        <p:nvPicPr>
          <p:cNvPr id="14" name="Picture 7"/>
          <p:cNvPicPr>
            <a:picLocks noChangeAspect="1" noChangeArrowheads="1"/>
          </p:cNvPicPr>
          <p:nvPr/>
        </p:nvPicPr>
        <p:blipFill>
          <a:blip r:embed="rId6" cstate="print"/>
          <a:srcRect t="5878" b="2753"/>
          <a:stretch>
            <a:fillRect/>
          </a:stretch>
        </p:blipFill>
        <p:spPr bwMode="auto">
          <a:xfrm>
            <a:off x="331788" y="4000500"/>
            <a:ext cx="3419475" cy="2332038"/>
          </a:xfrm>
          <a:prstGeom prst="rect">
            <a:avLst/>
          </a:prstGeom>
          <a:noFill/>
          <a:ln w="9525">
            <a:noFill/>
            <a:miter lim="800000"/>
            <a:headEnd/>
            <a:tailEnd/>
          </a:ln>
        </p:spPr>
      </p:pic>
      <p:sp>
        <p:nvSpPr>
          <p:cNvPr id="17" name="Rectangle 16"/>
          <p:cNvSpPr/>
          <p:nvPr/>
        </p:nvSpPr>
        <p:spPr>
          <a:xfrm>
            <a:off x="6692900" y="1536700"/>
            <a:ext cx="2082800" cy="2336800"/>
          </a:xfrm>
          <a:prstGeom prst="rect">
            <a:avLst/>
          </a:prstGeom>
          <a:solidFill>
            <a:srgbClr val="FFFFFF">
              <a:alpha val="50196"/>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p:cNvPicPr>
            <a:picLocks noChangeAspect="1" noChangeArrowheads="1"/>
          </p:cNvPicPr>
          <p:nvPr/>
        </p:nvPicPr>
        <p:blipFill>
          <a:blip r:embed="rId7" cstate="print"/>
          <a:srcRect l="20520" t="8541" r="14108" b="11676"/>
          <a:stretch>
            <a:fillRect/>
          </a:stretch>
        </p:blipFill>
        <p:spPr bwMode="auto">
          <a:xfrm>
            <a:off x="331788" y="1546226"/>
            <a:ext cx="2017712" cy="2343149"/>
          </a:xfrm>
          <a:prstGeom prst="rect">
            <a:avLst/>
          </a:prstGeom>
          <a:noFill/>
          <a:ln w="9525">
            <a:noFill/>
            <a:miter lim="800000"/>
            <a:headEnd/>
            <a:tailEnd/>
          </a:ln>
          <a:effectLst/>
        </p:spPr>
      </p:pic>
      <p:grpSp>
        <p:nvGrpSpPr>
          <p:cNvPr id="3" name="Group 17"/>
          <p:cNvGrpSpPr/>
          <p:nvPr/>
        </p:nvGrpSpPr>
        <p:grpSpPr>
          <a:xfrm>
            <a:off x="4640263" y="1546226"/>
            <a:ext cx="1881187" cy="2343149"/>
            <a:chOff x="4691063" y="1546226"/>
            <a:chExt cx="1881187" cy="2343149"/>
          </a:xfrm>
        </p:grpSpPr>
        <p:sp>
          <p:nvSpPr>
            <p:cNvPr id="21" name="Rectangle 20"/>
            <p:cNvSpPr/>
            <p:nvPr/>
          </p:nvSpPr>
          <p:spPr>
            <a:xfrm>
              <a:off x="4691063" y="1546226"/>
              <a:ext cx="1881187" cy="234314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2" name="Picture 4"/>
            <p:cNvPicPr>
              <a:picLocks noChangeAspect="1" noChangeArrowheads="1"/>
            </p:cNvPicPr>
            <p:nvPr/>
          </p:nvPicPr>
          <p:blipFill>
            <a:blip r:embed="rId8" cstate="print"/>
            <a:srcRect r="52209" b="4858"/>
            <a:stretch>
              <a:fillRect/>
            </a:stretch>
          </p:blipFill>
          <p:spPr bwMode="auto">
            <a:xfrm>
              <a:off x="4703763" y="1651000"/>
              <a:ext cx="1836737" cy="2238375"/>
            </a:xfrm>
            <a:prstGeom prst="rect">
              <a:avLst/>
            </a:prstGeom>
            <a:noFill/>
            <a:ln w="9525">
              <a:noFill/>
              <a:miter lim="800000"/>
              <a:headEnd/>
              <a:tailEnd/>
            </a:ln>
          </p:spPr>
        </p:pic>
        <p:sp>
          <p:nvSpPr>
            <p:cNvPr id="16" name="Rectangle 15"/>
            <p:cNvSpPr/>
            <p:nvPr/>
          </p:nvSpPr>
          <p:spPr>
            <a:xfrm>
              <a:off x="5295900" y="3187700"/>
              <a:ext cx="139700" cy="139700"/>
            </a:xfrm>
            <a:prstGeom prst="rect">
              <a:avLst/>
            </a:prstGeom>
            <a:solidFill>
              <a:srgbClr val="FFFFFF">
                <a:alpha val="50196"/>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6562" name="Picture 2"/>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6534754" y="1392462"/>
            <a:ext cx="2333625" cy="2733675"/>
          </a:xfrm>
          <a:prstGeom prst="rect">
            <a:avLst/>
          </a:prstGeom>
          <a:noFill/>
          <a:ln w="9525">
            <a:noFill/>
            <a:miter lim="800000"/>
            <a:headEnd/>
            <a:tailEnd/>
          </a:ln>
          <a:effectLst/>
        </p:spPr>
      </p:pic>
      <p:sp>
        <p:nvSpPr>
          <p:cNvPr id="18" name="TextBox 17"/>
          <p:cNvSpPr txBox="1"/>
          <p:nvPr/>
        </p:nvSpPr>
        <p:spPr>
          <a:xfrm>
            <a:off x="0" y="0"/>
            <a:ext cx="1284326" cy="369332"/>
          </a:xfrm>
          <a:prstGeom prst="rect">
            <a:avLst/>
          </a:prstGeom>
          <a:noFill/>
        </p:spPr>
        <p:txBody>
          <a:bodyPr wrap="none" rtlCol="0">
            <a:spAutoFit/>
          </a:bodyPr>
          <a:lstStyle/>
          <a:p>
            <a:r>
              <a:rPr lang="en-US" b="1" dirty="0" smtClean="0"/>
              <a:t>Motivation</a:t>
            </a:r>
            <a:endParaRPr lang="en-US" b="1" dirty="0"/>
          </a:p>
        </p:txBody>
      </p:sp>
      <p:grpSp>
        <p:nvGrpSpPr>
          <p:cNvPr id="23" name="Group 22"/>
          <p:cNvGrpSpPr/>
          <p:nvPr/>
        </p:nvGrpSpPr>
        <p:grpSpPr>
          <a:xfrm>
            <a:off x="0" y="0"/>
            <a:ext cx="7229248" cy="369332"/>
            <a:chOff x="0" y="0"/>
            <a:chExt cx="7229248" cy="369332"/>
          </a:xfrm>
        </p:grpSpPr>
        <p:sp>
          <p:nvSpPr>
            <p:cNvPr id="24" name="TextBox 23"/>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25" name="TextBox 24"/>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26" name="TextBox 25"/>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27" name="TextBox 26"/>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28" name="TextBox 27"/>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Johns Hopkins Circa 2004</a:t>
            </a:r>
            <a:endParaRPr lang="en-US" dirty="0"/>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7</a:t>
            </a:fld>
            <a:endParaRPr lang="en-US"/>
          </a:p>
        </p:txBody>
      </p:sp>
      <p:grpSp>
        <p:nvGrpSpPr>
          <p:cNvPr id="8" name="Group 7"/>
          <p:cNvGrpSpPr/>
          <p:nvPr/>
        </p:nvGrpSpPr>
        <p:grpSpPr>
          <a:xfrm>
            <a:off x="0" y="0"/>
            <a:ext cx="7229248" cy="369332"/>
            <a:chOff x="0" y="0"/>
            <a:chExt cx="7229248" cy="369332"/>
          </a:xfrm>
        </p:grpSpPr>
        <p:sp>
          <p:nvSpPr>
            <p:cNvPr id="9" name="TextBox 8"/>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10" name="TextBox 9"/>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1" name="TextBox 10"/>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2" name="TextBox 11"/>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3" name="TextBox 12"/>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pic>
        <p:nvPicPr>
          <p:cNvPr id="118786" name="Picture 2" descr="http://medic.rad.jhu.edu/Templates/logo_welcome.jpg"/>
          <p:cNvPicPr>
            <a:picLocks noGrp="1" noChangeAspect="1" noChangeArrowheads="1"/>
          </p:cNvPicPr>
          <p:nvPr>
            <p:ph sz="half" idx="2"/>
          </p:nvPr>
        </p:nvPicPr>
        <p:blipFill>
          <a:blip r:embed="rId2" cstate="print"/>
          <a:srcRect/>
          <a:stretch>
            <a:fillRect/>
          </a:stretch>
        </p:blipFill>
        <p:spPr bwMode="auto">
          <a:xfrm>
            <a:off x="4648200" y="2691060"/>
            <a:ext cx="4038600" cy="2788743"/>
          </a:xfrm>
          <a:prstGeom prst="rect">
            <a:avLst/>
          </a:prstGeom>
          <a:noFill/>
        </p:spPr>
      </p:pic>
      <p:sp>
        <p:nvSpPr>
          <p:cNvPr id="118792" name="AutoShape 8" descr="Image:IACL-1999011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8794" name="AutoShape 10" descr="Image:IACL-1999011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8796" name="AutoShape 12" descr="Image:IACL-1999011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4" name="Picture 16" descr="https://www.iacl.ece.jhu.edu/w/images/8/89/IACL-19990117.jpg"/>
          <p:cNvPicPr>
            <a:picLocks noGrp="1" noChangeAspect="1" noChangeArrowheads="1"/>
          </p:cNvPicPr>
          <p:nvPr>
            <p:ph sz="half" idx="1"/>
          </p:nvPr>
        </p:nvPicPr>
        <p:blipFill>
          <a:blip r:embed="rId3" cstate="print"/>
          <a:srcRect r="37297" b="16513"/>
          <a:stretch>
            <a:fillRect/>
          </a:stretch>
        </p:blipFill>
        <p:spPr bwMode="auto">
          <a:xfrm>
            <a:off x="457200" y="2251832"/>
            <a:ext cx="4038600" cy="366719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Rise of JIST</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Decades of experience</a:t>
            </a:r>
          </a:p>
          <a:p>
            <a:r>
              <a:rPr lang="en-US" dirty="0" smtClean="0"/>
              <a:t>&gt;500 Publications</a:t>
            </a:r>
          </a:p>
          <a:p>
            <a:r>
              <a:rPr lang="en-US" dirty="0" smtClean="0"/>
              <a:t>435,000 lines of code</a:t>
            </a:r>
          </a:p>
          <a:p>
            <a:r>
              <a:rPr lang="en-US" dirty="0" smtClean="0"/>
              <a:t>Scores of programs</a:t>
            </a:r>
          </a:p>
          <a:p>
            <a:r>
              <a:rPr lang="en-US" dirty="0" smtClean="0"/>
              <a:t>1 </a:t>
            </a:r>
            <a:r>
              <a:rPr lang="en-US" dirty="0" err="1" smtClean="0"/>
              <a:t>cvs</a:t>
            </a:r>
            <a:r>
              <a:rPr lang="en-US" dirty="0" smtClean="0"/>
              <a:t> repository </a:t>
            </a:r>
          </a:p>
          <a:p>
            <a:endParaRPr lang="en-US" dirty="0" smtClean="0"/>
          </a:p>
          <a:p>
            <a:r>
              <a:rPr lang="en-US" dirty="0" smtClean="0"/>
              <a:t>C/C++ code compiled on SGI and Linux</a:t>
            </a:r>
          </a:p>
          <a:p>
            <a:r>
              <a:rPr lang="en-US" dirty="0" smtClean="0"/>
              <a:t>Primary visualization engine (</a:t>
            </a:r>
            <a:r>
              <a:rPr lang="en-US" dirty="0" err="1" smtClean="0"/>
              <a:t>OpenDX</a:t>
            </a:r>
            <a:r>
              <a:rPr lang="en-US" dirty="0" smtClean="0"/>
              <a:t>) reaching end-of-life-cycle</a:t>
            </a:r>
          </a:p>
          <a:p>
            <a:endParaRPr lang="en-US" dirty="0" smtClean="0"/>
          </a:p>
          <a:p>
            <a:pPr>
              <a:buNone/>
            </a:pPr>
            <a:endParaRPr lang="en-US" dirty="0"/>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8</a:t>
            </a:fld>
            <a:endParaRPr lang="en-US"/>
          </a:p>
        </p:txBody>
      </p:sp>
      <p:sp>
        <p:nvSpPr>
          <p:cNvPr id="7" name="TextBox 6"/>
          <p:cNvSpPr txBox="1"/>
          <p:nvPr/>
        </p:nvSpPr>
        <p:spPr>
          <a:xfrm>
            <a:off x="0" y="0"/>
            <a:ext cx="1284326" cy="369332"/>
          </a:xfrm>
          <a:prstGeom prst="rect">
            <a:avLst/>
          </a:prstGeom>
          <a:noFill/>
        </p:spPr>
        <p:txBody>
          <a:bodyPr wrap="none" rtlCol="0">
            <a:spAutoFit/>
          </a:bodyPr>
          <a:lstStyle/>
          <a:p>
            <a:r>
              <a:rPr lang="en-US" b="1" dirty="0" smtClean="0"/>
              <a:t>Motivation</a:t>
            </a:r>
            <a:endParaRPr lang="en-US" b="1" dirty="0"/>
          </a:p>
        </p:txBody>
      </p:sp>
      <p:pic>
        <p:nvPicPr>
          <p:cNvPr id="1026" name="Picture 2" descr="http://www.opendx.org/inaction/highlights/images/original/calif-pop.gif"/>
          <p:cNvPicPr>
            <a:picLocks noGrp="1" noChangeAspect="1" noChangeArrowheads="1"/>
          </p:cNvPicPr>
          <p:nvPr>
            <p:ph sz="half" idx="2"/>
          </p:nvPr>
        </p:nvPicPr>
        <p:blipFill>
          <a:blip r:embed="rId2" cstate="print"/>
          <a:srcRect/>
          <a:stretch>
            <a:fillRect/>
          </a:stretch>
        </p:blipFill>
        <p:spPr bwMode="auto">
          <a:xfrm>
            <a:off x="4648200" y="1956752"/>
            <a:ext cx="4038600" cy="4257358"/>
          </a:xfrm>
          <a:prstGeom prst="rect">
            <a:avLst/>
          </a:prstGeom>
          <a:noFill/>
        </p:spPr>
      </p:pic>
      <p:sp>
        <p:nvSpPr>
          <p:cNvPr id="10" name="Rectangle 9"/>
          <p:cNvSpPr/>
          <p:nvPr/>
        </p:nvSpPr>
        <p:spPr>
          <a:xfrm>
            <a:off x="6553200" y="5867400"/>
            <a:ext cx="2171172" cy="338554"/>
          </a:xfrm>
          <a:prstGeom prst="rect">
            <a:avLst/>
          </a:prstGeom>
        </p:spPr>
        <p:txBody>
          <a:bodyPr wrap="none">
            <a:spAutoFit/>
          </a:bodyPr>
          <a:lstStyle/>
          <a:p>
            <a:r>
              <a:rPr lang="en-US" sz="1600" dirty="0" smtClean="0"/>
              <a:t>http://www.opendx.org</a:t>
            </a:r>
            <a:endParaRPr lang="en-US" sz="1600" dirty="0"/>
          </a:p>
        </p:txBody>
      </p:sp>
      <p:grpSp>
        <p:nvGrpSpPr>
          <p:cNvPr id="12" name="Group 11"/>
          <p:cNvGrpSpPr/>
          <p:nvPr/>
        </p:nvGrpSpPr>
        <p:grpSpPr>
          <a:xfrm>
            <a:off x="0" y="0"/>
            <a:ext cx="7229248" cy="369332"/>
            <a:chOff x="0" y="0"/>
            <a:chExt cx="7229248" cy="369332"/>
          </a:xfrm>
        </p:grpSpPr>
        <p:sp>
          <p:nvSpPr>
            <p:cNvPr id="13" name="TextBox 12"/>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14" name="TextBox 13"/>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5" name="TextBox 14"/>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6" name="TextBox 15"/>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7" name="TextBox 16"/>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Concerns</a:t>
            </a:r>
            <a:endParaRPr lang="en-US" dirty="0"/>
          </a:p>
        </p:txBody>
      </p:sp>
      <p:sp>
        <p:nvSpPr>
          <p:cNvPr id="3" name="Content Placeholder 2"/>
          <p:cNvSpPr>
            <a:spLocks noGrp="1"/>
          </p:cNvSpPr>
          <p:nvPr>
            <p:ph sz="half" idx="1"/>
          </p:nvPr>
        </p:nvSpPr>
        <p:spPr/>
        <p:txBody>
          <a:bodyPr/>
          <a:lstStyle/>
          <a:p>
            <a:r>
              <a:rPr lang="en-US" dirty="0" smtClean="0"/>
              <a:t>Limited ability to consistently share code and software </a:t>
            </a:r>
          </a:p>
          <a:p>
            <a:pPr lvl="1"/>
            <a:r>
              <a:rPr lang="en-US" dirty="0" smtClean="0"/>
              <a:t>All or none</a:t>
            </a:r>
          </a:p>
          <a:p>
            <a:r>
              <a:rPr lang="en-US" dirty="0" smtClean="0"/>
              <a:t>Limited ability to pipeline / flexibly script</a:t>
            </a:r>
          </a:p>
          <a:p>
            <a:r>
              <a:rPr lang="en-US" dirty="0" smtClean="0"/>
              <a:t>Proprietary data formats</a:t>
            </a:r>
          </a:p>
          <a:p>
            <a:r>
              <a:rPr lang="en-US" dirty="0" smtClean="0"/>
              <a:t>Concerns with on going extensibility</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9</a:t>
            </a:fld>
            <a:endParaRPr lang="en-US"/>
          </a:p>
        </p:txBody>
      </p:sp>
      <p:grpSp>
        <p:nvGrpSpPr>
          <p:cNvPr id="10" name="Group 9"/>
          <p:cNvGrpSpPr/>
          <p:nvPr/>
        </p:nvGrpSpPr>
        <p:grpSpPr>
          <a:xfrm>
            <a:off x="0" y="0"/>
            <a:ext cx="7229248" cy="369332"/>
            <a:chOff x="0" y="0"/>
            <a:chExt cx="7229248" cy="369332"/>
          </a:xfrm>
        </p:grpSpPr>
        <p:sp>
          <p:nvSpPr>
            <p:cNvPr id="11" name="TextBox 10"/>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12" name="TextBox 11"/>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3" name="TextBox 12"/>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4" name="TextBox 13"/>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5" name="TextBox 14"/>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pic>
        <p:nvPicPr>
          <p:cNvPr id="17" name="Picture 3"/>
          <p:cNvPicPr>
            <a:picLocks noGrp="1" noChangeAspect="1" noChangeArrowheads="1"/>
          </p:cNvPicPr>
          <p:nvPr>
            <p:ph sz="half" idx="2"/>
          </p:nvPr>
        </p:nvPicPr>
        <p:blipFill>
          <a:blip r:embed="rId2" cstate="print"/>
          <a:srcRect l="16196" b="26296"/>
          <a:stretch>
            <a:fillRect/>
          </a:stretch>
        </p:blipFill>
        <p:spPr bwMode="auto">
          <a:xfrm>
            <a:off x="5033227" y="1676400"/>
            <a:ext cx="3501173" cy="4356521"/>
          </a:xfrm>
          <a:prstGeom prst="rect">
            <a:avLst/>
          </a:prstGeom>
          <a:noFill/>
          <a:ln w="9525">
            <a:noFill/>
            <a:miter lim="800000"/>
            <a:headEnd/>
            <a:tailEnd/>
          </a:ln>
        </p:spPr>
      </p:pic>
      <p:sp>
        <p:nvSpPr>
          <p:cNvPr id="18" name="Rectangle 17"/>
          <p:cNvSpPr/>
          <p:nvPr/>
        </p:nvSpPr>
        <p:spPr>
          <a:xfrm>
            <a:off x="4953000" y="6019800"/>
            <a:ext cx="3733800" cy="584775"/>
          </a:xfrm>
          <a:prstGeom prst="rect">
            <a:avLst/>
          </a:prstGeom>
        </p:spPr>
        <p:txBody>
          <a:bodyPr wrap="square">
            <a:spAutoFit/>
          </a:bodyPr>
          <a:lstStyle/>
          <a:p>
            <a:r>
              <a:rPr lang="en-US" sz="1600" b="1" dirty="0" smtClean="0"/>
              <a:t>CRUISE: Cortical reconstruction using implicit surface evolution (2004)</a:t>
            </a:r>
            <a:endParaRPr lang="en-US" sz="16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User Interface Circa 2004</a:t>
            </a:r>
            <a:endParaRPr lang="en-US" dirty="0"/>
          </a:p>
        </p:txBody>
      </p:sp>
      <p:pic>
        <p:nvPicPr>
          <p:cNvPr id="1027" name="Picture 3"/>
          <p:cNvPicPr>
            <a:picLocks noGrp="1" noChangeAspect="1" noChangeArrowheads="1"/>
          </p:cNvPicPr>
          <p:nvPr>
            <p:ph idx="1"/>
          </p:nvPr>
        </p:nvPicPr>
        <p:blipFill>
          <a:blip r:embed="rId2" cstate="print"/>
          <a:stretch>
            <a:fillRect/>
          </a:stretch>
        </p:blipFill>
        <p:spPr bwMode="auto">
          <a:xfrm>
            <a:off x="1133358" y="1774825"/>
            <a:ext cx="6877283" cy="4625975"/>
          </a:xfrm>
          <a:prstGeom prst="rect">
            <a:avLst/>
          </a:prstGeom>
          <a:noFill/>
          <a:ln w="9525">
            <a:noFill/>
            <a:miter lim="800000"/>
            <a:headEnd/>
            <a:tailEnd/>
          </a:ln>
          <a:effectLst/>
        </p:spPr>
      </p:pic>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10</a:t>
            </a:fld>
            <a:endParaRPr lang="en-US"/>
          </a:p>
        </p:txBody>
      </p:sp>
      <p:grpSp>
        <p:nvGrpSpPr>
          <p:cNvPr id="11" name="Group 10"/>
          <p:cNvGrpSpPr/>
          <p:nvPr/>
        </p:nvGrpSpPr>
        <p:grpSpPr>
          <a:xfrm>
            <a:off x="0" y="0"/>
            <a:ext cx="7229248" cy="369332"/>
            <a:chOff x="0" y="0"/>
            <a:chExt cx="7229248" cy="369332"/>
          </a:xfrm>
        </p:grpSpPr>
        <p:sp>
          <p:nvSpPr>
            <p:cNvPr id="12" name="TextBox 11"/>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13" name="TextBox 12"/>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4" name="TextBox 13"/>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5" name="TextBox 14"/>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6" name="TextBox 15"/>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11</a:t>
            </a:fld>
            <a:endParaRPr lang="en-US"/>
          </a:p>
        </p:txBody>
      </p:sp>
      <p:pic>
        <p:nvPicPr>
          <p:cNvPr id="119811" name="Picture 3" descr="C:\Users\bennett\AppData\Local\Microsoft\Windows\Temporary Internet Files\Content.IE5\82K9HP4B\MC900432668[1].png"/>
          <p:cNvPicPr>
            <a:picLocks noChangeAspect="1" noChangeArrowheads="1"/>
          </p:cNvPicPr>
          <p:nvPr/>
        </p:nvPicPr>
        <p:blipFill>
          <a:blip r:embed="rId2" cstate="print"/>
          <a:srcRect/>
          <a:stretch>
            <a:fillRect/>
          </a:stretch>
        </p:blipFill>
        <p:spPr bwMode="auto">
          <a:xfrm>
            <a:off x="3352800" y="1447800"/>
            <a:ext cx="2285714" cy="3428857"/>
          </a:xfrm>
          <a:prstGeom prst="rect">
            <a:avLst/>
          </a:prstGeom>
          <a:noFill/>
        </p:spPr>
      </p:pic>
      <p:sp>
        <p:nvSpPr>
          <p:cNvPr id="10" name="TextBox 9"/>
          <p:cNvSpPr txBox="1"/>
          <p:nvPr/>
        </p:nvSpPr>
        <p:spPr>
          <a:xfrm>
            <a:off x="5791200" y="2100352"/>
            <a:ext cx="3140668" cy="1862048"/>
          </a:xfrm>
          <a:prstGeom prst="rect">
            <a:avLst/>
          </a:prstGeom>
          <a:noFill/>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115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2010</a:t>
            </a:r>
            <a:endParaRPr lang="en-U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1" name="TextBox 10"/>
          <p:cNvSpPr txBox="1"/>
          <p:nvPr/>
        </p:nvSpPr>
        <p:spPr>
          <a:xfrm>
            <a:off x="152400" y="2100352"/>
            <a:ext cx="3190361" cy="1862048"/>
          </a:xfrm>
          <a:prstGeom prst="rect">
            <a:avLst/>
          </a:prstGeom>
          <a:noFill/>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115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2004</a:t>
            </a:r>
            <a:endParaRPr lang="en-U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8" name="TextBox 17"/>
          <p:cNvSpPr txBox="1"/>
          <p:nvPr/>
        </p:nvSpPr>
        <p:spPr>
          <a:xfrm>
            <a:off x="0" y="0"/>
            <a:ext cx="1284326" cy="369332"/>
          </a:xfrm>
          <a:prstGeom prst="rect">
            <a:avLst/>
          </a:prstGeom>
          <a:noFill/>
        </p:spPr>
        <p:txBody>
          <a:bodyPr wrap="none" rtlCol="0">
            <a:spAutoFit/>
          </a:bodyPr>
          <a:lstStyle/>
          <a:p>
            <a:r>
              <a:rPr lang="en-US" b="1" dirty="0" smtClean="0"/>
              <a:t>Motivation</a:t>
            </a:r>
            <a:endParaRPr lang="en-US" b="1" dirty="0"/>
          </a:p>
        </p:txBody>
      </p:sp>
      <p:sp>
        <p:nvSpPr>
          <p:cNvPr id="19" name="Rectangle 18"/>
          <p:cNvSpPr/>
          <p:nvPr/>
        </p:nvSpPr>
        <p:spPr>
          <a:xfrm>
            <a:off x="0" y="0"/>
            <a:ext cx="9144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p:nvPr/>
        </p:nvGrpSpPr>
        <p:grpSpPr>
          <a:xfrm>
            <a:off x="0" y="0"/>
            <a:ext cx="7229248" cy="369332"/>
            <a:chOff x="0" y="0"/>
            <a:chExt cx="7229248" cy="369332"/>
          </a:xfrm>
        </p:grpSpPr>
        <p:sp>
          <p:nvSpPr>
            <p:cNvPr id="21" name="TextBox 20"/>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22" name="TextBox 21"/>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23" name="TextBox 22"/>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24" name="TextBox 23"/>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25" name="TextBox 24"/>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Interface Circa 2010</a:t>
            </a:r>
            <a:endParaRPr lang="en-US" dirty="0"/>
          </a:p>
        </p:txBody>
      </p:sp>
      <p:sp>
        <p:nvSpPr>
          <p:cNvPr id="18" name="Text Placeholder 17"/>
          <p:cNvSpPr>
            <a:spLocks noGrp="1"/>
          </p:cNvSpPr>
          <p:nvPr>
            <p:ph type="body" idx="1"/>
          </p:nvPr>
        </p:nvSpPr>
        <p:spPr>
          <a:xfrm>
            <a:off x="457200" y="1698987"/>
            <a:ext cx="4040188" cy="891813"/>
          </a:xfrm>
        </p:spPr>
        <p:txBody>
          <a:bodyPr>
            <a:normAutofit/>
          </a:bodyPr>
          <a:lstStyle/>
          <a:p>
            <a:r>
              <a:rPr lang="en-US" dirty="0" smtClean="0"/>
              <a:t>Visual Programming  Layout Environment</a:t>
            </a:r>
            <a:endParaRPr lang="en-US" dirty="0"/>
          </a:p>
        </p:txBody>
      </p:sp>
      <p:sp>
        <p:nvSpPr>
          <p:cNvPr id="20" name="Text Placeholder 19"/>
          <p:cNvSpPr>
            <a:spLocks noGrp="1"/>
          </p:cNvSpPr>
          <p:nvPr>
            <p:ph type="body" sz="quarter" idx="3"/>
          </p:nvPr>
        </p:nvSpPr>
        <p:spPr>
          <a:xfrm>
            <a:off x="4645025" y="1698987"/>
            <a:ext cx="4041775" cy="1196613"/>
          </a:xfrm>
        </p:spPr>
        <p:txBody>
          <a:bodyPr>
            <a:normAutofit/>
          </a:bodyPr>
          <a:lstStyle/>
          <a:p>
            <a:r>
              <a:rPr lang="en-US" dirty="0" smtClean="0"/>
              <a:t>Multi-CPU / Multi-Processor / G RID </a:t>
            </a:r>
          </a:p>
          <a:p>
            <a:r>
              <a:rPr lang="en-US" dirty="0" smtClean="0"/>
              <a:t>Job Scheduling</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12</a:t>
            </a:fld>
            <a:endParaRPr lang="en-US"/>
          </a:p>
        </p:txBody>
      </p:sp>
      <p:grpSp>
        <p:nvGrpSpPr>
          <p:cNvPr id="10" name="Group 9"/>
          <p:cNvGrpSpPr/>
          <p:nvPr/>
        </p:nvGrpSpPr>
        <p:grpSpPr>
          <a:xfrm>
            <a:off x="0" y="0"/>
            <a:ext cx="7229248" cy="369332"/>
            <a:chOff x="0" y="0"/>
            <a:chExt cx="7229248" cy="369332"/>
          </a:xfrm>
        </p:grpSpPr>
        <p:sp>
          <p:nvSpPr>
            <p:cNvPr id="11" name="TextBox 10"/>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12" name="TextBox 11"/>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3" name="TextBox 12"/>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4" name="TextBox 13"/>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5" name="TextBox 14"/>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pic>
        <p:nvPicPr>
          <p:cNvPr id="25" name="Content Placeholder 6" descr="Figure 2.tif"/>
          <p:cNvPicPr>
            <a:picLocks noGrp="1"/>
          </p:cNvPicPr>
          <p:nvPr>
            <p:ph sz="half" idx="2"/>
          </p:nvPr>
        </p:nvPicPr>
        <p:blipFill>
          <a:blip r:embed="rId2" cstate="screen"/>
          <a:stretch>
            <a:fillRect/>
          </a:stretch>
        </p:blipFill>
        <p:spPr>
          <a:xfrm>
            <a:off x="609600" y="3124200"/>
            <a:ext cx="3626004" cy="2514600"/>
          </a:xfrm>
          <a:prstGeom prst="rect">
            <a:avLst/>
          </a:prstGeom>
        </p:spPr>
      </p:pic>
      <p:pic>
        <p:nvPicPr>
          <p:cNvPr id="26" name="Content Placeholder 7" descr="Figure 3.tif"/>
          <p:cNvPicPr>
            <a:picLocks noGrp="1"/>
          </p:cNvPicPr>
          <p:nvPr>
            <p:ph sz="quarter" idx="4"/>
          </p:nvPr>
        </p:nvPicPr>
        <p:blipFill>
          <a:blip r:embed="rId3" cstate="screen"/>
          <a:stretch>
            <a:fillRect/>
          </a:stretch>
        </p:blipFill>
        <p:spPr>
          <a:xfrm>
            <a:off x="4724400" y="3352800"/>
            <a:ext cx="3925195" cy="19812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JIST Today: Software</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Modular architecture</a:t>
            </a:r>
          </a:p>
          <a:p>
            <a:r>
              <a:rPr lang="en-US" dirty="0" smtClean="0"/>
              <a:t>Industry standard data representation</a:t>
            </a:r>
          </a:p>
          <a:p>
            <a:r>
              <a:rPr lang="en-US" dirty="0" smtClean="0"/>
              <a:t>Visual programming environment </a:t>
            </a:r>
          </a:p>
          <a:p>
            <a:r>
              <a:rPr lang="en-US" dirty="0" smtClean="0"/>
              <a:t>Visual process control</a:t>
            </a:r>
          </a:p>
          <a:p>
            <a:r>
              <a:rPr lang="en-US" dirty="0" smtClean="0"/>
              <a:t>Interoperable </a:t>
            </a:r>
          </a:p>
          <a:p>
            <a:pPr lvl="1"/>
            <a:r>
              <a:rPr lang="en-US" dirty="0" smtClean="0"/>
              <a:t>MIPAV (NIH)</a:t>
            </a:r>
          </a:p>
          <a:p>
            <a:pPr lvl="1"/>
            <a:r>
              <a:rPr lang="en-US" dirty="0" smtClean="0"/>
              <a:t>Slicer3 (NAMIC)</a:t>
            </a:r>
          </a:p>
          <a:p>
            <a:pPr lvl="1"/>
            <a:r>
              <a:rPr lang="en-US" dirty="0" smtClean="0"/>
              <a:t>Command Lines Tools (FSL, AFNI, etc.)</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 </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13</a:t>
            </a:fld>
            <a:endParaRPr lang="en-US"/>
          </a:p>
        </p:txBody>
      </p:sp>
      <p:pic>
        <p:nvPicPr>
          <p:cNvPr id="8" name="Content Placeholder 7" descr="Figure 1.tif"/>
          <p:cNvPicPr>
            <a:picLocks/>
          </p:cNvPicPr>
          <p:nvPr/>
        </p:nvPicPr>
        <p:blipFill>
          <a:blip r:embed="rId2" cstate="screen"/>
          <a:stretch>
            <a:fillRect/>
          </a:stretch>
        </p:blipFill>
        <p:spPr>
          <a:xfrm>
            <a:off x="4953000" y="1752600"/>
            <a:ext cx="2271080" cy="1447800"/>
          </a:xfrm>
          <a:prstGeom prst="rect">
            <a:avLst/>
          </a:prstGeom>
        </p:spPr>
      </p:pic>
      <p:pic>
        <p:nvPicPr>
          <p:cNvPr id="9" name="Content Placeholder 6" descr="Figure 2.tif"/>
          <p:cNvPicPr>
            <a:picLocks/>
          </p:cNvPicPr>
          <p:nvPr/>
        </p:nvPicPr>
        <p:blipFill>
          <a:blip r:embed="rId3" cstate="screen"/>
          <a:stretch>
            <a:fillRect/>
          </a:stretch>
        </p:blipFill>
        <p:spPr>
          <a:xfrm>
            <a:off x="5410200" y="2209800"/>
            <a:ext cx="2546774" cy="1752600"/>
          </a:xfrm>
          <a:prstGeom prst="rect">
            <a:avLst/>
          </a:prstGeom>
        </p:spPr>
      </p:pic>
      <p:pic>
        <p:nvPicPr>
          <p:cNvPr id="10" name="Content Placeholder 7" descr="Figure 3.tif"/>
          <p:cNvPicPr>
            <a:picLocks/>
          </p:cNvPicPr>
          <p:nvPr/>
        </p:nvPicPr>
        <p:blipFill>
          <a:blip r:embed="rId4" cstate="screen"/>
          <a:stretch>
            <a:fillRect/>
          </a:stretch>
        </p:blipFill>
        <p:spPr>
          <a:xfrm>
            <a:off x="6096000" y="2895600"/>
            <a:ext cx="2573136" cy="1295400"/>
          </a:xfrm>
          <a:prstGeom prst="rect">
            <a:avLst/>
          </a:prstGeom>
        </p:spPr>
      </p:pic>
      <p:pic>
        <p:nvPicPr>
          <p:cNvPr id="68610" name="Picture 2" descr="http://mipav.cit.nih.gov/about.asp_files/splash.gif"/>
          <p:cNvPicPr>
            <a:picLocks noChangeAspect="1" noChangeArrowheads="1"/>
          </p:cNvPicPr>
          <p:nvPr/>
        </p:nvPicPr>
        <p:blipFill>
          <a:blip r:embed="rId5" cstate="print"/>
          <a:srcRect/>
          <a:stretch>
            <a:fillRect/>
          </a:stretch>
        </p:blipFill>
        <p:spPr bwMode="auto">
          <a:xfrm>
            <a:off x="5410200" y="4267200"/>
            <a:ext cx="1140114" cy="1428750"/>
          </a:xfrm>
          <a:prstGeom prst="rect">
            <a:avLst/>
          </a:prstGeom>
          <a:noFill/>
        </p:spPr>
      </p:pic>
      <p:pic>
        <p:nvPicPr>
          <p:cNvPr id="68612" name="Picture 4" descr="3DSlicer"/>
          <p:cNvPicPr>
            <a:picLocks noChangeAspect="1" noChangeArrowheads="1"/>
          </p:cNvPicPr>
          <p:nvPr/>
        </p:nvPicPr>
        <p:blipFill>
          <a:blip r:embed="rId6" cstate="print"/>
          <a:srcRect/>
          <a:stretch>
            <a:fillRect/>
          </a:stretch>
        </p:blipFill>
        <p:spPr bwMode="auto">
          <a:xfrm>
            <a:off x="6705600" y="4495800"/>
            <a:ext cx="1752600" cy="1157682"/>
          </a:xfrm>
          <a:prstGeom prst="rect">
            <a:avLst/>
          </a:prstGeom>
          <a:noFill/>
        </p:spPr>
      </p:pic>
      <p:pic>
        <p:nvPicPr>
          <p:cNvPr id="13" name="Picture 3"/>
          <p:cNvPicPr>
            <a:picLocks noChangeAspect="1" noChangeArrowheads="1"/>
          </p:cNvPicPr>
          <p:nvPr/>
        </p:nvPicPr>
        <p:blipFill>
          <a:blip r:embed="rId7" cstate="screen"/>
          <a:srcRect/>
          <a:stretch>
            <a:fillRect/>
          </a:stretch>
        </p:blipFill>
        <p:spPr bwMode="auto">
          <a:xfrm>
            <a:off x="6248400" y="5791200"/>
            <a:ext cx="1219200" cy="778933"/>
          </a:xfrm>
          <a:prstGeom prst="rect">
            <a:avLst/>
          </a:prstGeom>
          <a:noFill/>
          <a:ln w="9525">
            <a:noFill/>
            <a:miter lim="800000"/>
            <a:headEnd/>
            <a:tailEnd/>
          </a:ln>
        </p:spPr>
      </p:pic>
      <p:grpSp>
        <p:nvGrpSpPr>
          <p:cNvPr id="14" name="Group 13"/>
          <p:cNvGrpSpPr/>
          <p:nvPr/>
        </p:nvGrpSpPr>
        <p:grpSpPr>
          <a:xfrm>
            <a:off x="0" y="0"/>
            <a:ext cx="7229248" cy="369332"/>
            <a:chOff x="0" y="0"/>
            <a:chExt cx="7229248" cy="369332"/>
          </a:xfrm>
        </p:grpSpPr>
        <p:sp>
          <p:nvSpPr>
            <p:cNvPr id="15" name="TextBox 14"/>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16" name="TextBox 15"/>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7" name="TextBox 16"/>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8" name="TextBox 17"/>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9" name="TextBox 18"/>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sz="half" idx="2"/>
          </p:nvPr>
        </p:nvGraphicFramePr>
        <p:xfrm>
          <a:off x="2667000" y="1773238"/>
          <a:ext cx="4038600" cy="4624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3" name="Picture 22" descr="Untitled-3.png"/>
          <p:cNvPicPr>
            <a:picLocks noChangeAspect="1"/>
          </p:cNvPicPr>
          <p:nvPr/>
        </p:nvPicPr>
        <p:blipFill>
          <a:blip r:embed="rId7" cstate="print"/>
          <a:stretch>
            <a:fillRect/>
          </a:stretch>
        </p:blipFill>
        <p:spPr>
          <a:xfrm>
            <a:off x="3956108" y="4800600"/>
            <a:ext cx="1454092" cy="990600"/>
          </a:xfrm>
          <a:prstGeom prst="rect">
            <a:avLst/>
          </a:prstGeom>
        </p:spPr>
      </p:pic>
      <p:sp>
        <p:nvSpPr>
          <p:cNvPr id="17" name="Oval 4"/>
          <p:cNvSpPr/>
          <p:nvPr/>
        </p:nvSpPr>
        <p:spPr>
          <a:xfrm>
            <a:off x="2370175" y="4594860"/>
            <a:ext cx="1142288" cy="807720"/>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US" sz="2400" kern="1200" dirty="0"/>
          </a:p>
        </p:txBody>
      </p:sp>
      <p:sp>
        <p:nvSpPr>
          <p:cNvPr id="2" name="Title 1"/>
          <p:cNvSpPr>
            <a:spLocks noGrp="1"/>
          </p:cNvSpPr>
          <p:nvPr>
            <p:ph type="title"/>
          </p:nvPr>
        </p:nvSpPr>
        <p:spPr/>
        <p:txBody>
          <a:bodyPr>
            <a:normAutofit/>
          </a:bodyPr>
          <a:lstStyle/>
          <a:p>
            <a:r>
              <a:rPr lang="en-US" dirty="0" smtClean="0"/>
              <a:t>JIST Today: Lines of Code</a:t>
            </a:r>
            <a:endParaRPr lang="en-US" dirty="0"/>
          </a:p>
        </p:txBody>
      </p:sp>
      <p:sp>
        <p:nvSpPr>
          <p:cNvPr id="3" name="Content Placeholder 2"/>
          <p:cNvSpPr>
            <a:spLocks noGrp="1"/>
          </p:cNvSpPr>
          <p:nvPr>
            <p:ph sz="half" idx="1"/>
          </p:nvPr>
        </p:nvSpPr>
        <p:spPr/>
        <p:txBody>
          <a:bodyPr/>
          <a:lstStyle/>
          <a:p>
            <a:endParaRPr lang="en-US" dirty="0" smtClean="0"/>
          </a:p>
          <a:p>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14</a:t>
            </a:fld>
            <a:endParaRPr lang="en-US"/>
          </a:p>
        </p:txBody>
      </p:sp>
      <p:sp>
        <p:nvSpPr>
          <p:cNvPr id="9" name="TextBox 8"/>
          <p:cNvSpPr txBox="1"/>
          <p:nvPr/>
        </p:nvSpPr>
        <p:spPr>
          <a:xfrm>
            <a:off x="4150830" y="4876800"/>
            <a:ext cx="1208601" cy="1015663"/>
          </a:xfrm>
          <a:prstGeom prst="rect">
            <a:avLst/>
          </a:prstGeom>
          <a:noFill/>
        </p:spPr>
        <p:txBody>
          <a:bodyPr wrap="none" rtlCol="0">
            <a:spAutoFit/>
          </a:bodyPr>
          <a:lstStyle/>
          <a:p>
            <a:pPr algn="ctr"/>
            <a:r>
              <a:rPr lang="en-US" sz="2000" b="1" dirty="0" smtClean="0"/>
              <a:t>JIST Core</a:t>
            </a:r>
          </a:p>
          <a:p>
            <a:pPr lvl="0" algn="ctr"/>
            <a:r>
              <a:rPr lang="en-US" sz="2000" b="1" dirty="0" smtClean="0"/>
              <a:t>52,331</a:t>
            </a:r>
          </a:p>
          <a:p>
            <a:pPr algn="ctr"/>
            <a:endParaRPr lang="en-US" sz="2000" b="1" dirty="0"/>
          </a:p>
        </p:txBody>
      </p:sp>
      <p:sp>
        <p:nvSpPr>
          <p:cNvPr id="11" name="Rectangle 10"/>
          <p:cNvSpPr/>
          <p:nvPr/>
        </p:nvSpPr>
        <p:spPr>
          <a:xfrm>
            <a:off x="3890586" y="3810000"/>
            <a:ext cx="1600246" cy="707886"/>
          </a:xfrm>
          <a:prstGeom prst="rect">
            <a:avLst/>
          </a:prstGeom>
        </p:spPr>
        <p:txBody>
          <a:bodyPr wrap="none">
            <a:spAutoFit/>
          </a:bodyPr>
          <a:lstStyle/>
          <a:p>
            <a:pPr lvl="0" algn="ctr"/>
            <a:r>
              <a:rPr lang="en-US" sz="2000" b="1" dirty="0" smtClean="0"/>
              <a:t>Open Source</a:t>
            </a:r>
          </a:p>
          <a:p>
            <a:pPr lvl="0" algn="ctr"/>
            <a:r>
              <a:rPr lang="en-US" sz="2000" b="1" dirty="0" smtClean="0"/>
              <a:t>78,563</a:t>
            </a:r>
            <a:endParaRPr lang="en-US" sz="2000" b="1" dirty="0"/>
          </a:p>
        </p:txBody>
      </p:sp>
      <p:sp>
        <p:nvSpPr>
          <p:cNvPr id="12" name="Rectangle 11"/>
          <p:cNvSpPr/>
          <p:nvPr/>
        </p:nvSpPr>
        <p:spPr>
          <a:xfrm>
            <a:off x="4178824" y="2971800"/>
            <a:ext cx="1053494" cy="707886"/>
          </a:xfrm>
          <a:prstGeom prst="rect">
            <a:avLst/>
          </a:prstGeom>
        </p:spPr>
        <p:txBody>
          <a:bodyPr wrap="none">
            <a:spAutoFit/>
          </a:bodyPr>
          <a:lstStyle/>
          <a:p>
            <a:pPr lvl="0" algn="ctr"/>
            <a:r>
              <a:rPr lang="en-US" sz="2000" b="1" dirty="0" smtClean="0"/>
              <a:t>Release</a:t>
            </a:r>
          </a:p>
          <a:p>
            <a:pPr lvl="0" algn="ctr"/>
            <a:r>
              <a:rPr lang="en-US" sz="2000" b="1" dirty="0" smtClean="0"/>
              <a:t>104,952</a:t>
            </a:r>
            <a:endParaRPr lang="en-US" sz="2000" b="1" dirty="0"/>
          </a:p>
        </p:txBody>
      </p:sp>
      <p:sp>
        <p:nvSpPr>
          <p:cNvPr id="13" name="Rectangle 12"/>
          <p:cNvSpPr/>
          <p:nvPr/>
        </p:nvSpPr>
        <p:spPr>
          <a:xfrm>
            <a:off x="3276600" y="2438400"/>
            <a:ext cx="2991140" cy="400110"/>
          </a:xfrm>
          <a:prstGeom prst="rect">
            <a:avLst/>
          </a:prstGeom>
        </p:spPr>
        <p:txBody>
          <a:bodyPr wrap="none">
            <a:spAutoFit/>
          </a:bodyPr>
          <a:lstStyle/>
          <a:p>
            <a:pPr lvl="0" algn="ctr"/>
            <a:r>
              <a:rPr lang="en-US" sz="2000" b="1" dirty="0" smtClean="0"/>
              <a:t>Private and Collaborators</a:t>
            </a:r>
            <a:endParaRPr lang="en-US" sz="2000" b="1" dirty="0"/>
          </a:p>
        </p:txBody>
      </p:sp>
      <p:sp>
        <p:nvSpPr>
          <p:cNvPr id="29" name="Cloud 28"/>
          <p:cNvSpPr/>
          <p:nvPr/>
        </p:nvSpPr>
        <p:spPr>
          <a:xfrm>
            <a:off x="6172200" y="1524000"/>
            <a:ext cx="2667000" cy="2286000"/>
          </a:xfrm>
          <a:prstGeom prst="cloud">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400" b="1" dirty="0" smtClean="0"/>
              <a:t>3754 Downloads Since June 2009</a:t>
            </a:r>
            <a:endParaRPr lang="en-US" sz="2400" b="1" dirty="0"/>
          </a:p>
        </p:txBody>
      </p:sp>
      <p:grpSp>
        <p:nvGrpSpPr>
          <p:cNvPr id="31" name="Group 30"/>
          <p:cNvGrpSpPr/>
          <p:nvPr/>
        </p:nvGrpSpPr>
        <p:grpSpPr>
          <a:xfrm>
            <a:off x="0" y="0"/>
            <a:ext cx="7229248" cy="369332"/>
            <a:chOff x="0" y="0"/>
            <a:chExt cx="7229248" cy="369332"/>
          </a:xfrm>
        </p:grpSpPr>
        <p:sp>
          <p:nvSpPr>
            <p:cNvPr id="24" name="TextBox 23"/>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25" name="TextBox 24"/>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26" name="TextBox 25"/>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27" name="TextBox 26"/>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30" name="TextBox 29"/>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Grp="1" noChangeAspect="1" noChangeArrowheads="1"/>
          </p:cNvPicPr>
          <p:nvPr>
            <p:ph sz="half" idx="2"/>
          </p:nvPr>
        </p:nvPicPr>
        <p:blipFill>
          <a:blip r:embed="rId2" cstate="print"/>
          <a:srcRect/>
          <a:stretch>
            <a:fillRect/>
          </a:stretch>
        </p:blipFill>
        <p:spPr bwMode="auto">
          <a:xfrm>
            <a:off x="4648200" y="2802081"/>
            <a:ext cx="4038600" cy="2566701"/>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t>JIST Today: Science</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15</a:t>
            </a:fld>
            <a:endParaRPr lang="en-US"/>
          </a:p>
        </p:txBody>
      </p:sp>
      <p:pic>
        <p:nvPicPr>
          <p:cNvPr id="14" name="Content Placeholder 8" descr="GrayBrainSurface.png"/>
          <p:cNvPicPr>
            <a:picLocks noGrp="1" noChangeAspect="1"/>
          </p:cNvPicPr>
          <p:nvPr>
            <p:ph sz="half" idx="1"/>
          </p:nvPr>
        </p:nvPicPr>
        <p:blipFill>
          <a:blip r:embed="rId3" cstate="screen">
            <a:clrChange>
              <a:clrFrom>
                <a:srgbClr val="FFFFFF"/>
              </a:clrFrom>
              <a:clrTo>
                <a:srgbClr val="FFFFFF">
                  <a:alpha val="0"/>
                </a:srgbClr>
              </a:clrTo>
            </a:clrChange>
          </a:blip>
          <a:srcRect/>
          <a:stretch>
            <a:fillRect/>
          </a:stretch>
        </p:blipFill>
        <p:spPr>
          <a:xfrm>
            <a:off x="457200" y="2795005"/>
            <a:ext cx="4038600" cy="2580853"/>
          </a:xfrm>
          <a:prstGeom prst="rect">
            <a:avLst/>
          </a:prstGeom>
        </p:spPr>
      </p:pic>
      <p:grpSp>
        <p:nvGrpSpPr>
          <p:cNvPr id="15" name="Group 14"/>
          <p:cNvGrpSpPr/>
          <p:nvPr/>
        </p:nvGrpSpPr>
        <p:grpSpPr>
          <a:xfrm>
            <a:off x="0" y="0"/>
            <a:ext cx="7229248" cy="369332"/>
            <a:chOff x="0" y="0"/>
            <a:chExt cx="7229248" cy="369332"/>
          </a:xfrm>
        </p:grpSpPr>
        <p:sp>
          <p:nvSpPr>
            <p:cNvPr id="16" name="TextBox 15"/>
            <p:cNvSpPr txBox="1"/>
            <p:nvPr/>
          </p:nvSpPr>
          <p:spPr>
            <a:xfrm>
              <a:off x="0" y="0"/>
              <a:ext cx="1322798" cy="369332"/>
            </a:xfrm>
            <a:prstGeom prst="rect">
              <a:avLst/>
            </a:prstGeom>
            <a:solidFill>
              <a:schemeClr val="bg1">
                <a:lumMod val="85000"/>
                <a:lumOff val="15000"/>
              </a:schemeClr>
            </a:solidFill>
          </p:spPr>
          <p:txBody>
            <a:bodyPr wrap="none" rtlCol="0">
              <a:spAutoFit/>
            </a:bodyPr>
            <a:lstStyle/>
            <a:p>
              <a:r>
                <a:rPr lang="en-US" dirty="0" smtClean="0"/>
                <a:t>  Motivation</a:t>
              </a:r>
              <a:endParaRPr lang="en-US" dirty="0"/>
            </a:p>
          </p:txBody>
        </p:sp>
        <p:sp>
          <p:nvSpPr>
            <p:cNvPr id="17" name="TextBox 16"/>
            <p:cNvSpPr txBox="1"/>
            <p:nvPr/>
          </p:nvSpPr>
          <p:spPr>
            <a:xfrm>
              <a:off x="1466850" y="0"/>
              <a:ext cx="1371600" cy="369332"/>
            </a:xfrm>
            <a:prstGeom prst="rect">
              <a:avLst/>
            </a:prstGeom>
            <a:no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8" name="TextBox 17"/>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9" name="TextBox 18"/>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20" name="TextBox 19"/>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rock the boat</a:t>
            </a:r>
            <a:endParaRPr lang="en-US" dirty="0"/>
          </a:p>
        </p:txBody>
      </p:sp>
      <p:sp>
        <p:nvSpPr>
          <p:cNvPr id="3" name="Content Placeholder 2"/>
          <p:cNvSpPr>
            <a:spLocks noGrp="1"/>
          </p:cNvSpPr>
          <p:nvPr>
            <p:ph sz="half" idx="1"/>
          </p:nvPr>
        </p:nvSpPr>
        <p:spPr/>
        <p:txBody>
          <a:bodyPr/>
          <a:lstStyle/>
          <a:p>
            <a:r>
              <a:rPr lang="en-US" dirty="0" smtClean="0"/>
              <a:t>Tradition of Success</a:t>
            </a:r>
          </a:p>
          <a:p>
            <a:pPr lvl="1"/>
            <a:r>
              <a:rPr lang="en-US" dirty="0" smtClean="0"/>
              <a:t>Academic rigor</a:t>
            </a:r>
          </a:p>
          <a:p>
            <a:pPr lvl="1"/>
            <a:r>
              <a:rPr lang="en-US" dirty="0" smtClean="0"/>
              <a:t>Supporting curiosity </a:t>
            </a:r>
          </a:p>
          <a:p>
            <a:pPr marL="438912" lvl="1" indent="-320040">
              <a:spcBef>
                <a:spcPts val="0"/>
              </a:spcBef>
              <a:buClr>
                <a:schemeClr val="accent1"/>
              </a:buClr>
              <a:buSzPct val="80000"/>
              <a:buFont typeface="Wingdings 2"/>
              <a:buChar char=""/>
            </a:pPr>
            <a:r>
              <a:rPr lang="en-US" dirty="0" smtClean="0"/>
              <a:t>Large code base</a:t>
            </a:r>
          </a:p>
          <a:p>
            <a:pPr lvl="1"/>
            <a:r>
              <a:rPr lang="en-US" dirty="0" smtClean="0"/>
              <a:t>Verifiable code</a:t>
            </a:r>
          </a:p>
          <a:p>
            <a:pPr lvl="1"/>
            <a:r>
              <a:rPr lang="en-US" dirty="0" smtClean="0"/>
              <a:t>Quick execution</a:t>
            </a:r>
          </a:p>
          <a:p>
            <a:r>
              <a:rPr lang="en-US" dirty="0" smtClean="0"/>
              <a:t>Change for the sake of change is a </a:t>
            </a:r>
            <a:r>
              <a:rPr lang="en-US" b="1" dirty="0" smtClean="0"/>
              <a:t>bad</a:t>
            </a:r>
            <a:r>
              <a:rPr lang="en-US" dirty="0" smtClean="0"/>
              <a:t> idea</a:t>
            </a:r>
          </a:p>
          <a:p>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16</a:t>
            </a:fld>
            <a:endParaRPr lang="en-US"/>
          </a:p>
        </p:txBody>
      </p:sp>
      <p:pic>
        <p:nvPicPr>
          <p:cNvPr id="14" name="Picture 4" descr="C:\Users\bennett\AppData\Local\Microsoft\Windows\Temporary Internet Files\Content.IE5\ZBV7F4JE\MC900433794[1].png"/>
          <p:cNvPicPr>
            <a:picLocks noGrp="1" noChangeAspect="1" noChangeArrowheads="1"/>
          </p:cNvPicPr>
          <p:nvPr>
            <p:ph sz="half" idx="2"/>
          </p:nvPr>
        </p:nvPicPr>
        <p:blipFill>
          <a:blip r:embed="rId2" cstate="print">
            <a:duotone>
              <a:prstClr val="black"/>
              <a:schemeClr val="accent3">
                <a:tint val="45000"/>
                <a:satMod val="400000"/>
              </a:schemeClr>
            </a:duotone>
          </a:blip>
          <a:srcRect/>
          <a:stretch>
            <a:fillRect/>
          </a:stretch>
        </p:blipFill>
        <p:spPr bwMode="auto">
          <a:xfrm>
            <a:off x="5524643" y="2942574"/>
            <a:ext cx="2285714" cy="2285714"/>
          </a:xfrm>
          <a:prstGeom prst="rect">
            <a:avLst/>
          </a:prstGeom>
          <a:noFill/>
        </p:spPr>
      </p:pic>
      <p:grpSp>
        <p:nvGrpSpPr>
          <p:cNvPr id="15" name="Group 14"/>
          <p:cNvGrpSpPr/>
          <p:nvPr/>
        </p:nvGrpSpPr>
        <p:grpSpPr>
          <a:xfrm>
            <a:off x="0" y="0"/>
            <a:ext cx="7229248" cy="369332"/>
            <a:chOff x="0" y="0"/>
            <a:chExt cx="7229248" cy="369332"/>
          </a:xfrm>
        </p:grpSpPr>
        <p:sp>
          <p:nvSpPr>
            <p:cNvPr id="16" name="TextBox 15"/>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7" name="TextBox 16"/>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18" name="TextBox 17"/>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9" name="TextBox 18"/>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20" name="TextBox 19"/>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Legacy Challenges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Expanding Collaborations</a:t>
            </a:r>
          </a:p>
          <a:p>
            <a:pPr lvl="1"/>
            <a:r>
              <a:rPr lang="en-US" dirty="0" smtClean="0"/>
              <a:t>Development</a:t>
            </a:r>
          </a:p>
          <a:p>
            <a:pPr lvl="1"/>
            <a:r>
              <a:rPr lang="en-US" dirty="0" smtClean="0"/>
              <a:t>Data Analysis</a:t>
            </a:r>
          </a:p>
          <a:p>
            <a:r>
              <a:rPr lang="en-US" dirty="0" smtClean="0"/>
              <a:t>Interoperability</a:t>
            </a:r>
          </a:p>
          <a:p>
            <a:pPr lvl="1"/>
            <a:r>
              <a:rPr lang="en-US" dirty="0" smtClean="0"/>
              <a:t>Data representation</a:t>
            </a:r>
          </a:p>
          <a:p>
            <a:pPr lvl="1"/>
            <a:r>
              <a:rPr lang="en-US" dirty="0" smtClean="0"/>
              <a:t>Data formats</a:t>
            </a:r>
          </a:p>
          <a:p>
            <a:pPr lvl="1"/>
            <a:r>
              <a:rPr lang="en-US" dirty="0" smtClean="0"/>
              <a:t>Program execution</a:t>
            </a:r>
          </a:p>
          <a:p>
            <a:r>
              <a:rPr lang="en-US" dirty="0" smtClean="0"/>
              <a:t>Support</a:t>
            </a:r>
          </a:p>
          <a:p>
            <a:pPr lvl="1"/>
            <a:r>
              <a:rPr lang="en-US" dirty="0" smtClean="0"/>
              <a:t>Programmers</a:t>
            </a:r>
          </a:p>
          <a:p>
            <a:pPr lvl="1"/>
            <a:r>
              <a:rPr lang="en-US" dirty="0" smtClean="0"/>
              <a:t>End users</a:t>
            </a:r>
          </a:p>
          <a:p>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17</a:t>
            </a:fld>
            <a:endParaRPr lang="en-US"/>
          </a:p>
        </p:txBody>
      </p:sp>
      <p:pic>
        <p:nvPicPr>
          <p:cNvPr id="8" name="Picture 2" descr="C:\Users\bennett\AppData\Local\Microsoft\Windows\Temporary Internet Files\Content.IE5\82K9HP4B\MC900433800[1].png"/>
          <p:cNvPicPr>
            <a:picLocks noGrp="1" noChangeAspect="1" noChangeArrowheads="1"/>
          </p:cNvPicPr>
          <p:nvPr>
            <p:ph sz="half" idx="2"/>
          </p:nvPr>
        </p:nvPicPr>
        <p:blipFill>
          <a:blip r:embed="rId2" cstate="print">
            <a:duotone>
              <a:prstClr val="black"/>
              <a:schemeClr val="tx2">
                <a:tint val="45000"/>
                <a:satMod val="400000"/>
              </a:schemeClr>
            </a:duotone>
          </a:blip>
          <a:srcRect/>
          <a:stretch>
            <a:fillRect/>
          </a:stretch>
        </p:blipFill>
        <p:spPr bwMode="auto">
          <a:xfrm>
            <a:off x="5524643" y="2942574"/>
            <a:ext cx="2285714" cy="2285714"/>
          </a:xfrm>
          <a:prstGeom prst="rect">
            <a:avLst/>
          </a:prstGeom>
          <a:noFill/>
        </p:spPr>
      </p:pic>
      <p:grpSp>
        <p:nvGrpSpPr>
          <p:cNvPr id="9" name="Group 8"/>
          <p:cNvGrpSpPr/>
          <p:nvPr/>
        </p:nvGrpSpPr>
        <p:grpSpPr>
          <a:xfrm>
            <a:off x="0" y="0"/>
            <a:ext cx="7229248" cy="369332"/>
            <a:chOff x="0" y="0"/>
            <a:chExt cx="7229248" cy="369332"/>
          </a:xfrm>
        </p:grpSpPr>
        <p:sp>
          <p:nvSpPr>
            <p:cNvPr id="10" name="TextBox 9"/>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1" name="TextBox 10"/>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12" name="TextBox 11"/>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3" name="TextBox 12"/>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4" name="TextBox 13"/>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Differing Objectives</a:t>
            </a:r>
            <a:endParaRPr lang="en-US" dirty="0"/>
          </a:p>
        </p:txBody>
      </p:sp>
      <p:sp>
        <p:nvSpPr>
          <p:cNvPr id="3" name="Content Placeholder 2"/>
          <p:cNvSpPr>
            <a:spLocks noGrp="1"/>
          </p:cNvSpPr>
          <p:nvPr>
            <p:ph sz="half" idx="1"/>
          </p:nvPr>
        </p:nvSpPr>
        <p:spPr/>
        <p:txBody>
          <a:bodyPr/>
          <a:lstStyle/>
          <a:p>
            <a:r>
              <a:rPr lang="en-US" dirty="0" smtClean="0"/>
              <a:t>Lead Investigator</a:t>
            </a:r>
          </a:p>
          <a:p>
            <a:endParaRPr lang="en-US" dirty="0" smtClean="0"/>
          </a:p>
          <a:p>
            <a:r>
              <a:rPr lang="en-US" dirty="0" smtClean="0">
                <a:solidFill>
                  <a:schemeClr val="tx1">
                    <a:lumMod val="65000"/>
                  </a:schemeClr>
                </a:solidFill>
              </a:rPr>
              <a:t>Graduate Students</a:t>
            </a:r>
          </a:p>
          <a:p>
            <a:endParaRPr lang="en-US" dirty="0" smtClean="0">
              <a:solidFill>
                <a:schemeClr val="tx1">
                  <a:lumMod val="65000"/>
                </a:schemeClr>
              </a:solidFill>
            </a:endParaRPr>
          </a:p>
          <a:p>
            <a:r>
              <a:rPr lang="en-US" dirty="0" smtClean="0">
                <a:solidFill>
                  <a:schemeClr val="tx1">
                    <a:lumMod val="65000"/>
                  </a:schemeClr>
                </a:solidFill>
              </a:rPr>
              <a:t>Clinical Colleagues </a:t>
            </a:r>
          </a:p>
          <a:p>
            <a:endParaRPr lang="en-US" dirty="0" smtClean="0">
              <a:solidFill>
                <a:schemeClr val="tx1">
                  <a:lumMod val="65000"/>
                </a:schemeClr>
              </a:solidFill>
            </a:endParaRPr>
          </a:p>
          <a:p>
            <a:r>
              <a:rPr lang="en-US" dirty="0" smtClean="0">
                <a:solidFill>
                  <a:schemeClr val="tx1">
                    <a:lumMod val="65000"/>
                  </a:schemeClr>
                </a:solidFill>
              </a:rPr>
              <a:t>Engineering Collaborators </a:t>
            </a:r>
            <a:endParaRPr lang="en-US" dirty="0">
              <a:solidFill>
                <a:schemeClr val="tx1">
                  <a:lumMod val="65000"/>
                </a:schemeClr>
              </a:solidFill>
            </a:endParaRPr>
          </a:p>
        </p:txBody>
      </p:sp>
      <p:sp>
        <p:nvSpPr>
          <p:cNvPr id="4" name="Content Placeholder 3"/>
          <p:cNvSpPr>
            <a:spLocks noGrp="1"/>
          </p:cNvSpPr>
          <p:nvPr>
            <p:ph sz="half" idx="2"/>
          </p:nvPr>
        </p:nvSpPr>
        <p:spPr/>
        <p:txBody>
          <a:bodyPr/>
          <a:lstStyle/>
          <a:p>
            <a:r>
              <a:rPr lang="en-US" dirty="0" smtClean="0"/>
              <a:t>Increase scientific </a:t>
            </a:r>
            <a:r>
              <a:rPr lang="en-US" b="1" dirty="0" smtClean="0"/>
              <a:t>impact </a:t>
            </a:r>
            <a:r>
              <a:rPr lang="en-US" dirty="0" smtClean="0"/>
              <a:t>of research</a:t>
            </a:r>
          </a:p>
          <a:p>
            <a:endParaRPr lang="en-US" dirty="0" smtClean="0"/>
          </a:p>
          <a:p>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18</a:t>
            </a:fld>
            <a:endParaRPr lang="en-US"/>
          </a:p>
        </p:txBody>
      </p:sp>
      <p:grpSp>
        <p:nvGrpSpPr>
          <p:cNvPr id="9" name="Group 8"/>
          <p:cNvGrpSpPr/>
          <p:nvPr/>
        </p:nvGrpSpPr>
        <p:grpSpPr>
          <a:xfrm>
            <a:off x="0" y="0"/>
            <a:ext cx="7229248" cy="369332"/>
            <a:chOff x="0" y="0"/>
            <a:chExt cx="7229248" cy="369332"/>
          </a:xfrm>
        </p:grpSpPr>
        <p:sp>
          <p:nvSpPr>
            <p:cNvPr id="10" name="TextBox 9"/>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1" name="TextBox 10"/>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12" name="TextBox 11"/>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3" name="TextBox 12"/>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4" name="TextBox 13"/>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Differing Objectives</a:t>
            </a:r>
            <a:endParaRPr lang="en-US" dirty="0"/>
          </a:p>
        </p:txBody>
      </p:sp>
      <p:sp>
        <p:nvSpPr>
          <p:cNvPr id="3" name="Content Placeholder 2"/>
          <p:cNvSpPr>
            <a:spLocks noGrp="1"/>
          </p:cNvSpPr>
          <p:nvPr>
            <p:ph sz="half" idx="1"/>
          </p:nvPr>
        </p:nvSpPr>
        <p:spPr/>
        <p:txBody>
          <a:bodyPr>
            <a:normAutofit/>
          </a:bodyPr>
          <a:lstStyle/>
          <a:p>
            <a:r>
              <a:rPr lang="en-US" dirty="0" smtClean="0">
                <a:solidFill>
                  <a:schemeClr val="tx1">
                    <a:lumMod val="65000"/>
                  </a:schemeClr>
                </a:solidFill>
              </a:rPr>
              <a:t>Lead Investigator</a:t>
            </a:r>
          </a:p>
          <a:p>
            <a:endParaRPr lang="en-US" dirty="0" smtClean="0"/>
          </a:p>
          <a:p>
            <a:r>
              <a:rPr lang="en-US" dirty="0" smtClean="0"/>
              <a:t>Graduate Students</a:t>
            </a:r>
          </a:p>
          <a:p>
            <a:endParaRPr lang="en-US" dirty="0" smtClean="0">
              <a:solidFill>
                <a:schemeClr val="tx1">
                  <a:lumMod val="65000"/>
                </a:schemeClr>
              </a:solidFill>
            </a:endParaRPr>
          </a:p>
          <a:p>
            <a:r>
              <a:rPr lang="en-US" dirty="0" smtClean="0">
                <a:solidFill>
                  <a:schemeClr val="tx1">
                    <a:lumMod val="65000"/>
                  </a:schemeClr>
                </a:solidFill>
              </a:rPr>
              <a:t>Clinical Colleagues </a:t>
            </a:r>
          </a:p>
          <a:p>
            <a:endParaRPr lang="en-US" dirty="0" smtClean="0">
              <a:solidFill>
                <a:schemeClr val="tx1">
                  <a:lumMod val="65000"/>
                </a:schemeClr>
              </a:solidFill>
            </a:endParaRPr>
          </a:p>
          <a:p>
            <a:r>
              <a:rPr lang="en-US" dirty="0" smtClean="0">
                <a:solidFill>
                  <a:schemeClr val="tx1">
                    <a:lumMod val="65000"/>
                  </a:schemeClr>
                </a:solidFill>
              </a:rPr>
              <a:t>Engineering Collaborators </a:t>
            </a:r>
            <a:endParaRPr lang="en-US" dirty="0">
              <a:solidFill>
                <a:schemeClr val="tx1">
                  <a:lumMod val="65000"/>
                </a:schemeClr>
              </a:solidFill>
            </a:endParaRPr>
          </a:p>
        </p:txBody>
      </p:sp>
      <p:sp>
        <p:nvSpPr>
          <p:cNvPr id="4" name="Content Placeholder 3"/>
          <p:cNvSpPr>
            <a:spLocks noGrp="1"/>
          </p:cNvSpPr>
          <p:nvPr>
            <p:ph sz="half" idx="2"/>
          </p:nvPr>
        </p:nvSpPr>
        <p:spPr/>
        <p:txBody>
          <a:bodyPr>
            <a:normAutofit/>
          </a:bodyPr>
          <a:lstStyle/>
          <a:p>
            <a:r>
              <a:rPr lang="en-US" dirty="0" smtClean="0"/>
              <a:t>Graduate</a:t>
            </a:r>
          </a:p>
          <a:p>
            <a:endParaRPr lang="en-US" dirty="0" smtClean="0"/>
          </a:p>
          <a:p>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19</a:t>
            </a:fld>
            <a:endParaRPr lang="en-US"/>
          </a:p>
        </p:txBody>
      </p:sp>
      <p:grpSp>
        <p:nvGrpSpPr>
          <p:cNvPr id="8" name="Group 7"/>
          <p:cNvGrpSpPr/>
          <p:nvPr/>
        </p:nvGrpSpPr>
        <p:grpSpPr>
          <a:xfrm>
            <a:off x="0" y="0"/>
            <a:ext cx="7229248" cy="369332"/>
            <a:chOff x="0" y="0"/>
            <a:chExt cx="7229248" cy="369332"/>
          </a:xfrm>
        </p:grpSpPr>
        <p:sp>
          <p:nvSpPr>
            <p:cNvPr id="9" name="TextBox 8"/>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0" name="TextBox 9"/>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11" name="TextBox 10"/>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2" name="TextBox 11"/>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3" name="TextBox 12"/>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Differing Objectives</a:t>
            </a:r>
            <a:endParaRPr lang="en-US" dirty="0"/>
          </a:p>
        </p:txBody>
      </p:sp>
      <p:sp>
        <p:nvSpPr>
          <p:cNvPr id="3" name="Content Placeholder 2"/>
          <p:cNvSpPr>
            <a:spLocks noGrp="1"/>
          </p:cNvSpPr>
          <p:nvPr>
            <p:ph sz="half" idx="1"/>
          </p:nvPr>
        </p:nvSpPr>
        <p:spPr/>
        <p:txBody>
          <a:bodyPr>
            <a:normAutofit/>
          </a:bodyPr>
          <a:lstStyle/>
          <a:p>
            <a:r>
              <a:rPr lang="en-US" dirty="0" smtClean="0">
                <a:solidFill>
                  <a:schemeClr val="tx1">
                    <a:lumMod val="65000"/>
                  </a:schemeClr>
                </a:solidFill>
              </a:rPr>
              <a:t>Lead Investigator</a:t>
            </a:r>
          </a:p>
          <a:p>
            <a:endParaRPr lang="en-US" dirty="0" smtClean="0"/>
          </a:p>
          <a:p>
            <a:r>
              <a:rPr lang="en-US" dirty="0" smtClean="0">
                <a:solidFill>
                  <a:schemeClr val="tx1">
                    <a:lumMod val="65000"/>
                  </a:schemeClr>
                </a:solidFill>
              </a:rPr>
              <a:t>Graduate Students</a:t>
            </a:r>
          </a:p>
          <a:p>
            <a:endParaRPr lang="en-US" dirty="0" smtClean="0">
              <a:solidFill>
                <a:schemeClr val="tx1">
                  <a:lumMod val="65000"/>
                </a:schemeClr>
              </a:solidFill>
            </a:endParaRPr>
          </a:p>
          <a:p>
            <a:r>
              <a:rPr lang="en-US" dirty="0" smtClean="0"/>
              <a:t>Clinical Colleagues </a:t>
            </a:r>
          </a:p>
          <a:p>
            <a:endParaRPr lang="en-US" dirty="0" smtClean="0">
              <a:solidFill>
                <a:schemeClr val="tx1">
                  <a:lumMod val="65000"/>
                </a:schemeClr>
              </a:solidFill>
            </a:endParaRPr>
          </a:p>
          <a:p>
            <a:r>
              <a:rPr lang="en-US" dirty="0" smtClean="0">
                <a:solidFill>
                  <a:schemeClr val="tx1">
                    <a:lumMod val="65000"/>
                  </a:schemeClr>
                </a:solidFill>
              </a:rPr>
              <a:t>Engineering Collaborators </a:t>
            </a:r>
            <a:endParaRPr lang="en-US" dirty="0">
              <a:solidFill>
                <a:schemeClr val="tx1">
                  <a:lumMod val="65000"/>
                </a:schemeClr>
              </a:solidFill>
            </a:endParaRPr>
          </a:p>
        </p:txBody>
      </p:sp>
      <p:sp>
        <p:nvSpPr>
          <p:cNvPr id="4" name="Content Placeholder 3"/>
          <p:cNvSpPr>
            <a:spLocks noGrp="1"/>
          </p:cNvSpPr>
          <p:nvPr>
            <p:ph sz="half" idx="2"/>
          </p:nvPr>
        </p:nvSpPr>
        <p:spPr/>
        <p:txBody>
          <a:bodyPr>
            <a:normAutofit/>
          </a:bodyPr>
          <a:lstStyle/>
          <a:p>
            <a:r>
              <a:rPr lang="en-US" dirty="0" smtClean="0"/>
              <a:t>Answer clinical research questions</a:t>
            </a:r>
          </a:p>
          <a:p>
            <a:endParaRPr lang="en-US" dirty="0" smtClean="0"/>
          </a:p>
          <a:p>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20</a:t>
            </a:fld>
            <a:endParaRPr lang="en-US"/>
          </a:p>
        </p:txBody>
      </p:sp>
      <p:grpSp>
        <p:nvGrpSpPr>
          <p:cNvPr id="8" name="Group 7"/>
          <p:cNvGrpSpPr/>
          <p:nvPr/>
        </p:nvGrpSpPr>
        <p:grpSpPr>
          <a:xfrm>
            <a:off x="0" y="0"/>
            <a:ext cx="7229248" cy="369332"/>
            <a:chOff x="0" y="0"/>
            <a:chExt cx="7229248" cy="369332"/>
          </a:xfrm>
        </p:grpSpPr>
        <p:sp>
          <p:nvSpPr>
            <p:cNvPr id="9" name="TextBox 8"/>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0" name="TextBox 9"/>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11" name="TextBox 10"/>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2" name="TextBox 11"/>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3" name="TextBox 12"/>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Differing Objectives</a:t>
            </a:r>
            <a:endParaRPr lang="en-US" dirty="0"/>
          </a:p>
        </p:txBody>
      </p:sp>
      <p:sp>
        <p:nvSpPr>
          <p:cNvPr id="3" name="Content Placeholder 2"/>
          <p:cNvSpPr>
            <a:spLocks noGrp="1"/>
          </p:cNvSpPr>
          <p:nvPr>
            <p:ph sz="half" idx="1"/>
          </p:nvPr>
        </p:nvSpPr>
        <p:spPr/>
        <p:txBody>
          <a:bodyPr>
            <a:normAutofit/>
          </a:bodyPr>
          <a:lstStyle/>
          <a:p>
            <a:r>
              <a:rPr lang="en-US" dirty="0" smtClean="0">
                <a:solidFill>
                  <a:schemeClr val="tx1">
                    <a:lumMod val="65000"/>
                  </a:schemeClr>
                </a:solidFill>
              </a:rPr>
              <a:t>Lead Investigator</a:t>
            </a:r>
          </a:p>
          <a:p>
            <a:endParaRPr lang="en-US" dirty="0" smtClean="0"/>
          </a:p>
          <a:p>
            <a:r>
              <a:rPr lang="en-US" dirty="0" smtClean="0">
                <a:solidFill>
                  <a:schemeClr val="tx1">
                    <a:lumMod val="65000"/>
                  </a:schemeClr>
                </a:solidFill>
              </a:rPr>
              <a:t>Graduate Students</a:t>
            </a:r>
          </a:p>
          <a:p>
            <a:endParaRPr lang="en-US" dirty="0" smtClean="0">
              <a:solidFill>
                <a:schemeClr val="tx1">
                  <a:lumMod val="65000"/>
                </a:schemeClr>
              </a:solidFill>
            </a:endParaRPr>
          </a:p>
          <a:p>
            <a:r>
              <a:rPr lang="en-US" dirty="0" smtClean="0">
                <a:solidFill>
                  <a:schemeClr val="tx1">
                    <a:lumMod val="65000"/>
                  </a:schemeClr>
                </a:solidFill>
              </a:rPr>
              <a:t>Clinical Colleagues </a:t>
            </a:r>
          </a:p>
          <a:p>
            <a:endParaRPr lang="en-US" dirty="0" smtClean="0">
              <a:solidFill>
                <a:schemeClr val="tx1">
                  <a:lumMod val="65000"/>
                </a:schemeClr>
              </a:solidFill>
            </a:endParaRPr>
          </a:p>
          <a:p>
            <a:r>
              <a:rPr lang="en-US" dirty="0" smtClean="0"/>
              <a:t>Engineering Collaborators </a:t>
            </a:r>
            <a:endParaRPr lang="en-US" dirty="0"/>
          </a:p>
        </p:txBody>
      </p:sp>
      <p:sp>
        <p:nvSpPr>
          <p:cNvPr id="4" name="Content Placeholder 3"/>
          <p:cNvSpPr>
            <a:spLocks noGrp="1"/>
          </p:cNvSpPr>
          <p:nvPr>
            <p:ph sz="half" idx="2"/>
          </p:nvPr>
        </p:nvSpPr>
        <p:spPr/>
        <p:txBody>
          <a:bodyPr>
            <a:normAutofit/>
          </a:bodyPr>
          <a:lstStyle/>
          <a:p>
            <a:r>
              <a:rPr lang="en-US" dirty="0" smtClean="0"/>
              <a:t>Understand and advance engineering science </a:t>
            </a:r>
          </a:p>
          <a:p>
            <a:endParaRPr lang="en-US" dirty="0" smtClean="0"/>
          </a:p>
          <a:p>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21</a:t>
            </a:fld>
            <a:endParaRPr lang="en-US"/>
          </a:p>
        </p:txBody>
      </p:sp>
      <p:grpSp>
        <p:nvGrpSpPr>
          <p:cNvPr id="8" name="Group 7"/>
          <p:cNvGrpSpPr/>
          <p:nvPr/>
        </p:nvGrpSpPr>
        <p:grpSpPr>
          <a:xfrm>
            <a:off x="0" y="0"/>
            <a:ext cx="7229248" cy="369332"/>
            <a:chOff x="0" y="0"/>
            <a:chExt cx="7229248" cy="369332"/>
          </a:xfrm>
        </p:grpSpPr>
        <p:sp>
          <p:nvSpPr>
            <p:cNvPr id="9" name="TextBox 8"/>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0" name="TextBox 9"/>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11" name="TextBox 10"/>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2" name="TextBox 11"/>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3" name="TextBox 12"/>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Requirements</a:t>
            </a:r>
            <a:endParaRPr lang="en-US" dirty="0"/>
          </a:p>
        </p:txBody>
      </p:sp>
      <p:sp>
        <p:nvSpPr>
          <p:cNvPr id="3" name="Content Placeholder 2"/>
          <p:cNvSpPr>
            <a:spLocks noGrp="1"/>
          </p:cNvSpPr>
          <p:nvPr>
            <p:ph sz="half" idx="1"/>
          </p:nvPr>
        </p:nvSpPr>
        <p:spPr/>
        <p:txBody>
          <a:bodyPr/>
          <a:lstStyle/>
          <a:p>
            <a:r>
              <a:rPr lang="en-US" dirty="0" smtClean="0"/>
              <a:t>User-interface</a:t>
            </a:r>
          </a:p>
          <a:p>
            <a:endParaRPr lang="en-US" dirty="0" smtClean="0"/>
          </a:p>
          <a:p>
            <a:r>
              <a:rPr lang="en-US" dirty="0" smtClean="0"/>
              <a:t>Stability (bug tolerance)</a:t>
            </a:r>
          </a:p>
          <a:p>
            <a:endParaRPr lang="en-US" dirty="0" smtClean="0"/>
          </a:p>
          <a:p>
            <a:r>
              <a:rPr lang="en-US" dirty="0" smtClean="0"/>
              <a:t>Extensibility </a:t>
            </a:r>
          </a:p>
          <a:p>
            <a:endParaRPr lang="en-US" dirty="0" smtClean="0"/>
          </a:p>
          <a:p>
            <a:r>
              <a:rPr lang="en-US" dirty="0" smtClean="0"/>
              <a:t>Compatibility</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22</a:t>
            </a:fld>
            <a:endParaRPr lang="en-US"/>
          </a:p>
        </p:txBody>
      </p:sp>
      <p:pic>
        <p:nvPicPr>
          <p:cNvPr id="12" name="Picture 3" descr="C:\Users\bennett\AppData\Local\Microsoft\Windows\Temporary Internet Files\Content.IE5\MKFKX82H\MC910216356[1].png"/>
          <p:cNvPicPr>
            <a:picLocks noGrp="1" noChangeAspect="1" noChangeArrowheads="1"/>
          </p:cNvPicPr>
          <p:nvPr>
            <p:ph sz="half" idx="2"/>
          </p:nvPr>
        </p:nvPicPr>
        <p:blipFill>
          <a:blip r:embed="rId2" cstate="print"/>
          <a:srcRect/>
          <a:stretch>
            <a:fillRect/>
          </a:stretch>
        </p:blipFill>
        <p:spPr bwMode="auto">
          <a:xfrm>
            <a:off x="4648200" y="2326259"/>
            <a:ext cx="4038600" cy="3518344"/>
          </a:xfrm>
          <a:prstGeom prst="rect">
            <a:avLst/>
          </a:prstGeom>
          <a:noFill/>
        </p:spPr>
      </p:pic>
      <p:grpSp>
        <p:nvGrpSpPr>
          <p:cNvPr id="13" name="Group 12"/>
          <p:cNvGrpSpPr/>
          <p:nvPr/>
        </p:nvGrpSpPr>
        <p:grpSpPr>
          <a:xfrm>
            <a:off x="0" y="0"/>
            <a:ext cx="7229248" cy="369332"/>
            <a:chOff x="0" y="0"/>
            <a:chExt cx="7229248" cy="369332"/>
          </a:xfrm>
        </p:grpSpPr>
        <p:sp>
          <p:nvSpPr>
            <p:cNvPr id="14" name="TextBox 13"/>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5" name="TextBox 14"/>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16" name="TextBox 15"/>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7" name="TextBox 16"/>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8" name="TextBox 17"/>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Trap : Buzzword Bingo</a:t>
            </a:r>
            <a:endParaRPr lang="en-US" dirty="0"/>
          </a:p>
        </p:txBody>
      </p:sp>
      <p:sp>
        <p:nvSpPr>
          <p:cNvPr id="3" name="Content Placeholder 2"/>
          <p:cNvSpPr>
            <a:spLocks noGrp="1"/>
          </p:cNvSpPr>
          <p:nvPr>
            <p:ph sz="half" idx="1"/>
          </p:nvPr>
        </p:nvSpPr>
        <p:spPr/>
        <p:txBody>
          <a:bodyPr>
            <a:normAutofit lnSpcReduction="10000"/>
          </a:bodyPr>
          <a:lstStyle/>
          <a:p>
            <a:r>
              <a:rPr lang="en-US" b="1" dirty="0" smtClean="0"/>
              <a:t>Paradigms for Software Development</a:t>
            </a:r>
          </a:p>
          <a:p>
            <a:pPr lvl="1"/>
            <a:r>
              <a:rPr lang="en-US" dirty="0" smtClean="0"/>
              <a:t>Agile Software Development</a:t>
            </a:r>
          </a:p>
          <a:p>
            <a:pPr lvl="1"/>
            <a:r>
              <a:rPr lang="en-US" dirty="0" smtClean="0"/>
              <a:t>Extreme Programming</a:t>
            </a:r>
          </a:p>
          <a:p>
            <a:pPr lvl="1"/>
            <a:r>
              <a:rPr lang="en-US" dirty="0" smtClean="0"/>
              <a:t>Scum </a:t>
            </a:r>
          </a:p>
          <a:p>
            <a:pPr lvl="1"/>
            <a:r>
              <a:rPr lang="en-US" dirty="0" smtClean="0"/>
              <a:t>Spiral</a:t>
            </a:r>
          </a:p>
          <a:p>
            <a:pPr lvl="1"/>
            <a:r>
              <a:rPr lang="en-US" dirty="0" smtClean="0"/>
              <a:t>Waterfall </a:t>
            </a:r>
          </a:p>
          <a:p>
            <a:pPr lvl="1"/>
            <a:r>
              <a:rPr lang="en-US" dirty="0" smtClean="0"/>
              <a:t>V-Model</a:t>
            </a:r>
          </a:p>
          <a:p>
            <a:pPr lvl="1"/>
            <a:r>
              <a:rPr lang="en-US" dirty="0" smtClean="0"/>
              <a:t>…</a:t>
            </a:r>
          </a:p>
          <a:p>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23</a:t>
            </a:fld>
            <a:endParaRPr lang="en-US"/>
          </a:p>
        </p:txBody>
      </p:sp>
      <p:grpSp>
        <p:nvGrpSpPr>
          <p:cNvPr id="32" name="Group 31"/>
          <p:cNvGrpSpPr/>
          <p:nvPr/>
        </p:nvGrpSpPr>
        <p:grpSpPr>
          <a:xfrm>
            <a:off x="4648200" y="2971800"/>
            <a:ext cx="4119015" cy="3332073"/>
            <a:chOff x="4648200" y="2209800"/>
            <a:chExt cx="4495800" cy="3636873"/>
          </a:xfrm>
        </p:grpSpPr>
        <p:pic>
          <p:nvPicPr>
            <p:cNvPr id="79874"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4648200" y="5181600"/>
              <a:ext cx="1019297" cy="665073"/>
            </a:xfrm>
            <a:prstGeom prst="rect">
              <a:avLst/>
            </a:prstGeom>
            <a:noFill/>
          </p:spPr>
        </p:pic>
        <p:pic>
          <p:nvPicPr>
            <p:cNvPr id="9"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5791200" y="5181600"/>
              <a:ext cx="1019297" cy="665073"/>
            </a:xfrm>
            <a:prstGeom prst="rect">
              <a:avLst/>
            </a:prstGeom>
            <a:noFill/>
          </p:spPr>
        </p:pic>
        <p:pic>
          <p:nvPicPr>
            <p:cNvPr id="10"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7010400" y="5181600"/>
              <a:ext cx="1019297" cy="665073"/>
            </a:xfrm>
            <a:prstGeom prst="rect">
              <a:avLst/>
            </a:prstGeom>
            <a:noFill/>
          </p:spPr>
        </p:pic>
        <p:pic>
          <p:nvPicPr>
            <p:cNvPr id="11"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8124703" y="5181600"/>
              <a:ext cx="1019297" cy="665073"/>
            </a:xfrm>
            <a:prstGeom prst="rect">
              <a:avLst/>
            </a:prstGeom>
            <a:noFill/>
          </p:spPr>
        </p:pic>
        <p:pic>
          <p:nvPicPr>
            <p:cNvPr id="12"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4648200" y="4572000"/>
              <a:ext cx="1019297" cy="665073"/>
            </a:xfrm>
            <a:prstGeom prst="rect">
              <a:avLst/>
            </a:prstGeom>
            <a:noFill/>
          </p:spPr>
        </p:pic>
        <p:pic>
          <p:nvPicPr>
            <p:cNvPr id="13"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5791200" y="4572000"/>
              <a:ext cx="1019297" cy="665073"/>
            </a:xfrm>
            <a:prstGeom prst="rect">
              <a:avLst/>
            </a:prstGeom>
            <a:noFill/>
          </p:spPr>
        </p:pic>
        <p:pic>
          <p:nvPicPr>
            <p:cNvPr id="14"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7010400" y="4572000"/>
              <a:ext cx="1019297" cy="665073"/>
            </a:xfrm>
            <a:prstGeom prst="rect">
              <a:avLst/>
            </a:prstGeom>
            <a:noFill/>
          </p:spPr>
        </p:pic>
        <p:pic>
          <p:nvPicPr>
            <p:cNvPr id="15"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8124703" y="4572000"/>
              <a:ext cx="1019297" cy="665073"/>
            </a:xfrm>
            <a:prstGeom prst="rect">
              <a:avLst/>
            </a:prstGeom>
            <a:noFill/>
          </p:spPr>
        </p:pic>
        <p:pic>
          <p:nvPicPr>
            <p:cNvPr id="16"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4648200" y="4038600"/>
              <a:ext cx="1019297" cy="665073"/>
            </a:xfrm>
            <a:prstGeom prst="rect">
              <a:avLst/>
            </a:prstGeom>
            <a:noFill/>
          </p:spPr>
        </p:pic>
        <p:pic>
          <p:nvPicPr>
            <p:cNvPr id="17"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5791200" y="4038600"/>
              <a:ext cx="1019297" cy="665073"/>
            </a:xfrm>
            <a:prstGeom prst="rect">
              <a:avLst/>
            </a:prstGeom>
            <a:noFill/>
          </p:spPr>
        </p:pic>
        <p:pic>
          <p:nvPicPr>
            <p:cNvPr id="18"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7010400" y="4038600"/>
              <a:ext cx="1019297" cy="665073"/>
            </a:xfrm>
            <a:prstGeom prst="rect">
              <a:avLst/>
            </a:prstGeom>
            <a:noFill/>
          </p:spPr>
        </p:pic>
        <p:pic>
          <p:nvPicPr>
            <p:cNvPr id="19"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8124703" y="4038600"/>
              <a:ext cx="1019297" cy="665073"/>
            </a:xfrm>
            <a:prstGeom prst="rect">
              <a:avLst/>
            </a:prstGeom>
            <a:noFill/>
          </p:spPr>
        </p:pic>
        <p:pic>
          <p:nvPicPr>
            <p:cNvPr id="20"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4648200" y="3429000"/>
              <a:ext cx="1019297" cy="665073"/>
            </a:xfrm>
            <a:prstGeom prst="rect">
              <a:avLst/>
            </a:prstGeom>
            <a:noFill/>
          </p:spPr>
        </p:pic>
        <p:pic>
          <p:nvPicPr>
            <p:cNvPr id="21"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5791200" y="3429000"/>
              <a:ext cx="1019297" cy="665073"/>
            </a:xfrm>
            <a:prstGeom prst="rect">
              <a:avLst/>
            </a:prstGeom>
            <a:noFill/>
          </p:spPr>
        </p:pic>
        <p:pic>
          <p:nvPicPr>
            <p:cNvPr id="22"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7010400" y="3429000"/>
              <a:ext cx="1019297" cy="665073"/>
            </a:xfrm>
            <a:prstGeom prst="rect">
              <a:avLst/>
            </a:prstGeom>
            <a:noFill/>
          </p:spPr>
        </p:pic>
        <p:pic>
          <p:nvPicPr>
            <p:cNvPr id="23"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8124703" y="3429000"/>
              <a:ext cx="1019297" cy="665073"/>
            </a:xfrm>
            <a:prstGeom prst="rect">
              <a:avLst/>
            </a:prstGeom>
            <a:noFill/>
          </p:spPr>
        </p:pic>
        <p:pic>
          <p:nvPicPr>
            <p:cNvPr id="24"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4648200" y="2819400"/>
              <a:ext cx="1019297" cy="665073"/>
            </a:xfrm>
            <a:prstGeom prst="rect">
              <a:avLst/>
            </a:prstGeom>
            <a:noFill/>
          </p:spPr>
        </p:pic>
        <p:pic>
          <p:nvPicPr>
            <p:cNvPr id="25"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5791200" y="2819400"/>
              <a:ext cx="1019297" cy="665073"/>
            </a:xfrm>
            <a:prstGeom prst="rect">
              <a:avLst/>
            </a:prstGeom>
            <a:noFill/>
          </p:spPr>
        </p:pic>
        <p:pic>
          <p:nvPicPr>
            <p:cNvPr id="26"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7010400" y="2819400"/>
              <a:ext cx="1019297" cy="665073"/>
            </a:xfrm>
            <a:prstGeom prst="rect">
              <a:avLst/>
            </a:prstGeom>
            <a:noFill/>
          </p:spPr>
        </p:pic>
        <p:pic>
          <p:nvPicPr>
            <p:cNvPr id="27"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8124703" y="2819400"/>
              <a:ext cx="1019297" cy="665073"/>
            </a:xfrm>
            <a:prstGeom prst="rect">
              <a:avLst/>
            </a:prstGeom>
            <a:noFill/>
          </p:spPr>
        </p:pic>
        <p:pic>
          <p:nvPicPr>
            <p:cNvPr id="28"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4648200" y="2209800"/>
              <a:ext cx="1019297" cy="665073"/>
            </a:xfrm>
            <a:prstGeom prst="rect">
              <a:avLst/>
            </a:prstGeom>
            <a:noFill/>
          </p:spPr>
        </p:pic>
        <p:pic>
          <p:nvPicPr>
            <p:cNvPr id="29"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5791200" y="2209800"/>
              <a:ext cx="1019297" cy="665073"/>
            </a:xfrm>
            <a:prstGeom prst="rect">
              <a:avLst/>
            </a:prstGeom>
            <a:noFill/>
          </p:spPr>
        </p:pic>
        <p:pic>
          <p:nvPicPr>
            <p:cNvPr id="30"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7010400" y="2209800"/>
              <a:ext cx="1019297" cy="665073"/>
            </a:xfrm>
            <a:prstGeom prst="rect">
              <a:avLst/>
            </a:prstGeom>
            <a:noFill/>
          </p:spPr>
        </p:pic>
        <p:pic>
          <p:nvPicPr>
            <p:cNvPr id="31" name="Picture 2" descr="C:\Users\bennett\AppData\Local\Microsoft\Windows\Temporary Internet Files\Content.IE5\ZBV7F4JE\MC900200017[1].wmf"/>
            <p:cNvPicPr>
              <a:picLocks noChangeAspect="1" noChangeArrowheads="1"/>
            </p:cNvPicPr>
            <p:nvPr/>
          </p:nvPicPr>
          <p:blipFill>
            <a:blip r:embed="rId2" cstate="print"/>
            <a:srcRect/>
            <a:stretch>
              <a:fillRect/>
            </a:stretch>
          </p:blipFill>
          <p:spPr bwMode="auto">
            <a:xfrm>
              <a:off x="8124703" y="2209800"/>
              <a:ext cx="1019297" cy="665073"/>
            </a:xfrm>
            <a:prstGeom prst="rect">
              <a:avLst/>
            </a:prstGeom>
            <a:noFill/>
          </p:spPr>
        </p:pic>
      </p:grpSp>
      <p:pic>
        <p:nvPicPr>
          <p:cNvPr id="79875" name="Picture 3" descr="C:\Users\bennett\AppData\Local\Microsoft\Windows\Temporary Internet Files\Content.IE5\MKFKX82H\MC900129886[1].wmf"/>
          <p:cNvPicPr>
            <a:picLocks noChangeAspect="1" noChangeArrowheads="1"/>
          </p:cNvPicPr>
          <p:nvPr/>
        </p:nvPicPr>
        <p:blipFill>
          <a:blip r:embed="rId3" cstate="print"/>
          <a:srcRect/>
          <a:stretch>
            <a:fillRect/>
          </a:stretch>
        </p:blipFill>
        <p:spPr bwMode="auto">
          <a:xfrm>
            <a:off x="6096000" y="1600200"/>
            <a:ext cx="1393825" cy="1393825"/>
          </a:xfrm>
          <a:prstGeom prst="rect">
            <a:avLst/>
          </a:prstGeom>
          <a:noFill/>
        </p:spPr>
      </p:pic>
      <p:pic>
        <p:nvPicPr>
          <p:cNvPr id="79877" name="Picture 5" descr="C:\Users\bennett\AppData\Local\Microsoft\Windows\Temporary Internet Files\Content.IE5\ZBV7F4JE\MC900303675[1].wmf"/>
          <p:cNvPicPr>
            <a:picLocks noChangeAspect="1" noChangeArrowheads="1"/>
          </p:cNvPicPr>
          <p:nvPr/>
        </p:nvPicPr>
        <p:blipFill>
          <a:blip r:embed="rId4" cstate="print"/>
          <a:srcRect/>
          <a:stretch>
            <a:fillRect/>
          </a:stretch>
        </p:blipFill>
        <p:spPr bwMode="auto">
          <a:xfrm>
            <a:off x="4343400" y="1600200"/>
            <a:ext cx="4548590" cy="4572000"/>
          </a:xfrm>
          <a:prstGeom prst="rect">
            <a:avLst/>
          </a:prstGeom>
          <a:noFill/>
          <a:scene3d>
            <a:camera prst="orthographicFront"/>
            <a:lightRig rig="glow" dir="t"/>
          </a:scene3d>
          <a:sp3d prstMaterial="flat"/>
        </p:spPr>
      </p:pic>
      <p:grpSp>
        <p:nvGrpSpPr>
          <p:cNvPr id="36" name="Group 35"/>
          <p:cNvGrpSpPr/>
          <p:nvPr/>
        </p:nvGrpSpPr>
        <p:grpSpPr>
          <a:xfrm>
            <a:off x="0" y="0"/>
            <a:ext cx="7229248" cy="369332"/>
            <a:chOff x="0" y="0"/>
            <a:chExt cx="7229248" cy="369332"/>
          </a:xfrm>
        </p:grpSpPr>
        <p:sp>
          <p:nvSpPr>
            <p:cNvPr id="37" name="TextBox 36"/>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38" name="TextBox 37"/>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39" name="TextBox 38"/>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40" name="TextBox 39"/>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41" name="TextBox 40"/>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9877"/>
                                        </p:tgtEl>
                                        <p:attrNameLst>
                                          <p:attrName>style.visibility</p:attrName>
                                        </p:attrNameLst>
                                      </p:cBhvr>
                                      <p:to>
                                        <p:strVal val="visible"/>
                                      </p:to>
                                    </p:set>
                                    <p:animEffect transition="in" filter="dissolve">
                                      <p:cBhvr>
                                        <p:cTn id="7" dur="500"/>
                                        <p:tgtEl>
                                          <p:spTgt spid="79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“We’re not a software shop.”</a:t>
            </a:r>
            <a:endParaRPr lang="en-US" dirty="0"/>
          </a:p>
        </p:txBody>
      </p:sp>
      <p:sp>
        <p:nvSpPr>
          <p:cNvPr id="3" name="Content Placeholder 2"/>
          <p:cNvSpPr>
            <a:spLocks noGrp="1"/>
          </p:cNvSpPr>
          <p:nvPr>
            <p:ph sz="half" idx="1"/>
          </p:nvPr>
        </p:nvSpPr>
        <p:spPr>
          <a:xfrm>
            <a:off x="457200" y="1773936"/>
            <a:ext cx="4191000" cy="4623816"/>
          </a:xfrm>
        </p:spPr>
        <p:txBody>
          <a:bodyPr/>
          <a:lstStyle/>
          <a:p>
            <a:r>
              <a:rPr lang="en-US" dirty="0" smtClean="0"/>
              <a:t>Academic priorities are on </a:t>
            </a:r>
            <a:r>
              <a:rPr lang="en-US" b="1" dirty="0" smtClean="0"/>
              <a:t>science </a:t>
            </a:r>
            <a:r>
              <a:rPr lang="en-US" dirty="0" smtClean="0"/>
              <a:t>not product.</a:t>
            </a:r>
          </a:p>
          <a:p>
            <a:pPr lvl="1"/>
            <a:r>
              <a:rPr lang="en-US" dirty="0" smtClean="0"/>
              <a:t>Discover new algorithms and build understanding</a:t>
            </a:r>
          </a:p>
          <a:p>
            <a:pPr lvl="1"/>
            <a:r>
              <a:rPr lang="en-US" dirty="0" smtClean="0"/>
              <a:t>Enable new types of clinical hypothesis. </a:t>
            </a:r>
          </a:p>
          <a:p>
            <a:r>
              <a:rPr lang="en-US" dirty="0" smtClean="0"/>
              <a:t>Secondarily, increase </a:t>
            </a:r>
            <a:r>
              <a:rPr lang="en-US" b="1" dirty="0" smtClean="0"/>
              <a:t>impact </a:t>
            </a:r>
            <a:r>
              <a:rPr lang="en-US" dirty="0" smtClean="0"/>
              <a:t>of successful research progress. </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24</a:t>
            </a:fld>
            <a:endParaRPr lang="en-US"/>
          </a:p>
        </p:txBody>
      </p:sp>
      <p:grpSp>
        <p:nvGrpSpPr>
          <p:cNvPr id="15" name="Group 14"/>
          <p:cNvGrpSpPr/>
          <p:nvPr/>
        </p:nvGrpSpPr>
        <p:grpSpPr>
          <a:xfrm>
            <a:off x="0" y="0"/>
            <a:ext cx="7229248" cy="369332"/>
            <a:chOff x="0" y="0"/>
            <a:chExt cx="7229248" cy="369332"/>
          </a:xfrm>
        </p:grpSpPr>
        <p:sp>
          <p:nvSpPr>
            <p:cNvPr id="16" name="TextBox 15"/>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7" name="TextBox 16"/>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18" name="TextBox 17"/>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9" name="TextBox 18"/>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20" name="TextBox 19"/>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pic>
        <p:nvPicPr>
          <p:cNvPr id="21" name="Picture 4" descr="C:\Users\bennett\AppData\Local\Microsoft\Windows\Temporary Internet Files\Content.IE5\ZBV7F4JE\MC900250129[1].wmf"/>
          <p:cNvPicPr>
            <a:picLocks noGrp="1" noChangeAspect="1" noChangeArrowheads="1"/>
          </p:cNvPicPr>
          <p:nvPr>
            <p:ph sz="half" idx="2"/>
          </p:nvPr>
        </p:nvPicPr>
        <p:blipFill>
          <a:blip r:embed="rId2" cstate="print"/>
          <a:srcRect/>
          <a:stretch>
            <a:fillRect/>
          </a:stretch>
        </p:blipFill>
        <p:spPr bwMode="auto">
          <a:xfrm>
            <a:off x="5562600" y="2209800"/>
            <a:ext cx="2859425" cy="3215434"/>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Scientists not Programmers</a:t>
            </a:r>
            <a:endParaRPr lang="en-US" dirty="0"/>
          </a:p>
        </p:txBody>
      </p:sp>
      <p:sp>
        <p:nvSpPr>
          <p:cNvPr id="3" name="Content Placeholder 2"/>
          <p:cNvSpPr>
            <a:spLocks noGrp="1"/>
          </p:cNvSpPr>
          <p:nvPr>
            <p:ph sz="half" idx="1"/>
          </p:nvPr>
        </p:nvSpPr>
        <p:spPr/>
        <p:txBody>
          <a:bodyPr/>
          <a:lstStyle/>
          <a:p>
            <a:r>
              <a:rPr lang="en-US" dirty="0" smtClean="0"/>
              <a:t>Rapid Prototyping</a:t>
            </a:r>
          </a:p>
          <a:p>
            <a:pPr lvl="1"/>
            <a:r>
              <a:rPr lang="en-US" dirty="0" smtClean="0"/>
              <a:t>Test early</a:t>
            </a:r>
          </a:p>
          <a:p>
            <a:pPr lvl="1"/>
            <a:r>
              <a:rPr lang="en-US" dirty="0" smtClean="0"/>
              <a:t>Test often</a:t>
            </a:r>
          </a:p>
          <a:p>
            <a:r>
              <a:rPr lang="en-US" dirty="0" smtClean="0"/>
              <a:t>Incremental Improve </a:t>
            </a:r>
          </a:p>
          <a:p>
            <a:pPr lvl="1"/>
            <a:r>
              <a:rPr lang="en-US" dirty="0" smtClean="0"/>
              <a:t>Implement</a:t>
            </a:r>
          </a:p>
          <a:p>
            <a:pPr lvl="1"/>
            <a:r>
              <a:rPr lang="en-US" dirty="0" smtClean="0"/>
              <a:t>Validate</a:t>
            </a:r>
          </a:p>
          <a:p>
            <a:pPr lvl="1"/>
            <a:r>
              <a:rPr lang="en-US" dirty="0" smtClean="0"/>
              <a:t>Verify</a:t>
            </a:r>
          </a:p>
          <a:p>
            <a:pPr lvl="1"/>
            <a:r>
              <a:rPr lang="en-US" dirty="0" smtClean="0"/>
              <a:t>Release</a:t>
            </a:r>
          </a:p>
          <a:p>
            <a:r>
              <a:rPr lang="en-US" dirty="0" smtClean="0"/>
              <a:t>Support for Modular Domains of Expertise</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25</a:t>
            </a:fld>
            <a:endParaRPr lang="en-US"/>
          </a:p>
        </p:txBody>
      </p:sp>
      <p:grpSp>
        <p:nvGrpSpPr>
          <p:cNvPr id="12" name="Group 11"/>
          <p:cNvGrpSpPr/>
          <p:nvPr/>
        </p:nvGrpSpPr>
        <p:grpSpPr>
          <a:xfrm>
            <a:off x="0" y="0"/>
            <a:ext cx="7229248" cy="369332"/>
            <a:chOff x="0" y="0"/>
            <a:chExt cx="7229248" cy="369332"/>
          </a:xfrm>
        </p:grpSpPr>
        <p:sp>
          <p:nvSpPr>
            <p:cNvPr id="13" name="TextBox 12"/>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4" name="TextBox 13"/>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15" name="TextBox 14"/>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6" name="TextBox 15"/>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7" name="TextBox 16"/>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grpSp>
        <p:nvGrpSpPr>
          <p:cNvPr id="18" name="Group 17"/>
          <p:cNvGrpSpPr/>
          <p:nvPr/>
        </p:nvGrpSpPr>
        <p:grpSpPr>
          <a:xfrm>
            <a:off x="4953000" y="1524000"/>
            <a:ext cx="3048000" cy="2926923"/>
            <a:chOff x="685800" y="2667000"/>
            <a:chExt cx="3729551" cy="3581400"/>
          </a:xfrm>
        </p:grpSpPr>
        <p:pic>
          <p:nvPicPr>
            <p:cNvPr id="19" name="Picture 2" descr="C:\Users\bennett\AppData\Local\Microsoft\Windows\Temporary Internet Files\Content.IE5\82K9HP4B\MC900434457[1].wmf"/>
            <p:cNvPicPr>
              <a:picLocks noChangeAspect="1" noChangeArrowheads="1"/>
            </p:cNvPicPr>
            <p:nvPr/>
          </p:nvPicPr>
          <p:blipFill>
            <a:blip r:embed="rId2" cstate="print"/>
            <a:srcRect/>
            <a:stretch>
              <a:fillRect/>
            </a:stretch>
          </p:blipFill>
          <p:spPr bwMode="auto">
            <a:xfrm>
              <a:off x="685800" y="2667000"/>
              <a:ext cx="3729551" cy="3581400"/>
            </a:xfrm>
            <a:prstGeom prst="rect">
              <a:avLst/>
            </a:prstGeom>
            <a:noFill/>
          </p:spPr>
        </p:pic>
        <p:pic>
          <p:nvPicPr>
            <p:cNvPr id="20" name="Picture 3"/>
            <p:cNvPicPr>
              <a:picLocks noChangeAspect="1" noChangeArrowheads="1"/>
            </p:cNvPicPr>
            <p:nvPr/>
          </p:nvPicPr>
          <p:blipFill>
            <a:blip r:embed="rId3" cstate="print"/>
            <a:srcRect/>
            <a:stretch>
              <a:fillRect/>
            </a:stretch>
          </p:blipFill>
          <p:spPr bwMode="auto">
            <a:xfrm rot="1664538">
              <a:off x="1441944" y="3935214"/>
              <a:ext cx="1870552" cy="1418939"/>
            </a:xfrm>
            <a:prstGeom prst="rect">
              <a:avLst/>
            </a:prstGeom>
            <a:noFill/>
            <a:ln w="9525">
              <a:noFill/>
              <a:miter lim="800000"/>
              <a:headEnd/>
              <a:tailEnd/>
            </a:ln>
          </p:spPr>
        </p:pic>
      </p:grpSp>
      <p:grpSp>
        <p:nvGrpSpPr>
          <p:cNvPr id="21" name="Group 20"/>
          <p:cNvGrpSpPr/>
          <p:nvPr/>
        </p:nvGrpSpPr>
        <p:grpSpPr>
          <a:xfrm>
            <a:off x="5638800" y="3886200"/>
            <a:ext cx="2827230" cy="2362200"/>
            <a:chOff x="4572000" y="2362200"/>
            <a:chExt cx="3805885" cy="3179883"/>
          </a:xfrm>
        </p:grpSpPr>
        <p:pic>
          <p:nvPicPr>
            <p:cNvPr id="22" name="Picture 6" descr="C:\Users\bennett\AppData\Local\Microsoft\Windows\Temporary Internet Files\Content.IE5\3YRVH020\MC900384176[1].wmf"/>
            <p:cNvPicPr>
              <a:picLocks noChangeAspect="1" noChangeArrowheads="1"/>
            </p:cNvPicPr>
            <p:nvPr/>
          </p:nvPicPr>
          <p:blipFill>
            <a:blip r:embed="rId4" cstate="print"/>
            <a:srcRect/>
            <a:stretch>
              <a:fillRect/>
            </a:stretch>
          </p:blipFill>
          <p:spPr bwMode="auto">
            <a:xfrm>
              <a:off x="4572000" y="2362200"/>
              <a:ext cx="3805885" cy="3045091"/>
            </a:xfrm>
            <a:prstGeom prst="rect">
              <a:avLst/>
            </a:prstGeom>
            <a:noFill/>
          </p:spPr>
        </p:pic>
        <p:pic>
          <p:nvPicPr>
            <p:cNvPr id="23" name="Picture 5" descr="http://mipav.cit.nih.gov/about.asp_files/splash.gif"/>
            <p:cNvPicPr>
              <a:picLocks noChangeAspect="1" noChangeArrowheads="1"/>
            </p:cNvPicPr>
            <p:nvPr/>
          </p:nvPicPr>
          <p:blipFill>
            <a:blip r:embed="rId5" cstate="print"/>
            <a:srcRect/>
            <a:stretch>
              <a:fillRect/>
            </a:stretch>
          </p:blipFill>
          <p:spPr bwMode="auto">
            <a:xfrm rot="20874363">
              <a:off x="5792434" y="3145542"/>
              <a:ext cx="1912391" cy="2396541"/>
            </a:xfrm>
            <a:prstGeom prst="rect">
              <a:avLst/>
            </a:prstGeom>
            <a:noFill/>
          </p:spPr>
        </p:pic>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dirty="0" smtClean="0"/>
              <a:t>Neuroimaging Informatics Tools and </a:t>
            </a:r>
            <a:br>
              <a:rPr lang="en-US" sz="3200" b="0" dirty="0" smtClean="0"/>
            </a:br>
            <a:r>
              <a:rPr lang="en-US" sz="3200" b="0" dirty="0" smtClean="0"/>
              <a:t>Resources Clearinghouse </a:t>
            </a:r>
            <a:r>
              <a:rPr lang="en-US" sz="3200" dirty="0" smtClean="0"/>
              <a:t>(NITRC)</a:t>
            </a:r>
            <a:endParaRPr lang="en-US" sz="3200" dirty="0"/>
          </a:p>
        </p:txBody>
      </p:sp>
      <p:sp>
        <p:nvSpPr>
          <p:cNvPr id="3" name="Content Placeholder 2"/>
          <p:cNvSpPr>
            <a:spLocks noGrp="1"/>
          </p:cNvSpPr>
          <p:nvPr>
            <p:ph sz="half" idx="1"/>
          </p:nvPr>
        </p:nvSpPr>
        <p:spPr/>
        <p:txBody>
          <a:bodyPr>
            <a:normAutofit fontScale="92500" lnSpcReduction="10000"/>
          </a:bodyPr>
          <a:lstStyle/>
          <a:p>
            <a:r>
              <a:rPr lang="en-US" dirty="0" smtClean="0"/>
              <a:t>Development</a:t>
            </a:r>
          </a:p>
          <a:p>
            <a:pPr lvl="1"/>
            <a:r>
              <a:rPr lang="en-US" dirty="0" smtClean="0"/>
              <a:t>Source Control (</a:t>
            </a:r>
            <a:r>
              <a:rPr lang="en-US" dirty="0" err="1" smtClean="0"/>
              <a:t>cvs|svn</a:t>
            </a:r>
            <a:r>
              <a:rPr lang="en-US" dirty="0" smtClean="0"/>
              <a:t>)</a:t>
            </a:r>
          </a:p>
          <a:p>
            <a:pPr lvl="1"/>
            <a:r>
              <a:rPr lang="en-US" dirty="0" smtClean="0"/>
              <a:t>User registration / roles / privileges</a:t>
            </a:r>
          </a:p>
          <a:p>
            <a:pPr lvl="1"/>
            <a:r>
              <a:rPr lang="en-US" dirty="0" smtClean="0"/>
              <a:t>Download management </a:t>
            </a:r>
          </a:p>
          <a:p>
            <a:r>
              <a:rPr lang="en-US" dirty="0" smtClean="0"/>
              <a:t>Support	</a:t>
            </a:r>
          </a:p>
          <a:p>
            <a:pPr lvl="1"/>
            <a:r>
              <a:rPr lang="en-US" dirty="0" smtClean="0"/>
              <a:t>Forums </a:t>
            </a:r>
          </a:p>
          <a:p>
            <a:pPr lvl="1"/>
            <a:r>
              <a:rPr lang="en-US" dirty="0" smtClean="0"/>
              <a:t>E-mail lists</a:t>
            </a:r>
          </a:p>
          <a:p>
            <a:pPr lvl="1"/>
            <a:r>
              <a:rPr lang="en-US" dirty="0" smtClean="0"/>
              <a:t>Wiki space</a:t>
            </a:r>
          </a:p>
          <a:p>
            <a:r>
              <a:rPr lang="en-US" dirty="0" smtClean="0"/>
              <a:t>Community support</a:t>
            </a:r>
          </a:p>
          <a:p>
            <a:pPr lvl="1"/>
            <a:r>
              <a:rPr lang="en-US" dirty="0" smtClean="0"/>
              <a:t>Related and derived Projects</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26</a:t>
            </a:fld>
            <a:endParaRPr lang="en-US"/>
          </a:p>
        </p:txBody>
      </p:sp>
      <p:grpSp>
        <p:nvGrpSpPr>
          <p:cNvPr id="8" name="Group 9"/>
          <p:cNvGrpSpPr/>
          <p:nvPr/>
        </p:nvGrpSpPr>
        <p:grpSpPr>
          <a:xfrm>
            <a:off x="4724400" y="2057400"/>
            <a:ext cx="4126312" cy="3962400"/>
            <a:chOff x="685800" y="2667000"/>
            <a:chExt cx="3729551" cy="3581400"/>
          </a:xfrm>
        </p:grpSpPr>
        <p:pic>
          <p:nvPicPr>
            <p:cNvPr id="73730" name="Picture 2" descr="C:\Users\bennett\AppData\Local\Microsoft\Windows\Temporary Internet Files\Content.IE5\82K9HP4B\MC900434457[1].wmf"/>
            <p:cNvPicPr>
              <a:picLocks noChangeAspect="1" noChangeArrowheads="1"/>
            </p:cNvPicPr>
            <p:nvPr/>
          </p:nvPicPr>
          <p:blipFill>
            <a:blip r:embed="rId2" cstate="print"/>
            <a:srcRect/>
            <a:stretch>
              <a:fillRect/>
            </a:stretch>
          </p:blipFill>
          <p:spPr bwMode="auto">
            <a:xfrm>
              <a:off x="685800" y="2667000"/>
              <a:ext cx="3729551" cy="3581400"/>
            </a:xfrm>
            <a:prstGeom prst="rect">
              <a:avLst/>
            </a:prstGeom>
            <a:noFill/>
          </p:spPr>
        </p:pic>
        <p:pic>
          <p:nvPicPr>
            <p:cNvPr id="73731" name="Picture 3"/>
            <p:cNvPicPr>
              <a:picLocks noChangeAspect="1" noChangeArrowheads="1"/>
            </p:cNvPicPr>
            <p:nvPr/>
          </p:nvPicPr>
          <p:blipFill>
            <a:blip r:embed="rId3" cstate="print"/>
            <a:srcRect/>
            <a:stretch>
              <a:fillRect/>
            </a:stretch>
          </p:blipFill>
          <p:spPr bwMode="auto">
            <a:xfrm rot="1664538">
              <a:off x="1441944" y="3935214"/>
              <a:ext cx="1870552" cy="1418939"/>
            </a:xfrm>
            <a:prstGeom prst="rect">
              <a:avLst/>
            </a:prstGeom>
            <a:noFill/>
            <a:ln w="9525">
              <a:noFill/>
              <a:miter lim="800000"/>
              <a:headEnd/>
              <a:tailEnd/>
            </a:ln>
          </p:spPr>
        </p:pic>
      </p:grpSp>
      <p:grpSp>
        <p:nvGrpSpPr>
          <p:cNvPr id="15" name="Group 14"/>
          <p:cNvGrpSpPr/>
          <p:nvPr/>
        </p:nvGrpSpPr>
        <p:grpSpPr>
          <a:xfrm>
            <a:off x="0" y="0"/>
            <a:ext cx="7229248" cy="369332"/>
            <a:chOff x="0" y="0"/>
            <a:chExt cx="7229248" cy="369332"/>
          </a:xfrm>
        </p:grpSpPr>
        <p:sp>
          <p:nvSpPr>
            <p:cNvPr id="16" name="TextBox 15"/>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7" name="TextBox 16"/>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18" name="TextBox 17"/>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9" name="TextBox 18"/>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20" name="TextBox 19"/>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MIPAV</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A project of NIH Intramural (CIT)</a:t>
            </a:r>
          </a:p>
          <a:p>
            <a:pPr lvl="1"/>
            <a:r>
              <a:rPr lang="en-US" dirty="0" smtClean="0"/>
              <a:t>Advanced visualization </a:t>
            </a:r>
          </a:p>
          <a:p>
            <a:pPr lvl="1"/>
            <a:r>
              <a:rPr lang="en-US" dirty="0" smtClean="0"/>
              <a:t>Quantitative imaging calculations</a:t>
            </a:r>
          </a:p>
          <a:p>
            <a:pPr lvl="1"/>
            <a:r>
              <a:rPr lang="en-US" dirty="0" smtClean="0"/>
              <a:t>Manual interaction and labeling</a:t>
            </a:r>
          </a:p>
          <a:p>
            <a:pPr lvl="1"/>
            <a:r>
              <a:rPr lang="en-US" dirty="0" smtClean="0"/>
              <a:t>Over 70 support imaging formats</a:t>
            </a:r>
          </a:p>
          <a:p>
            <a:pPr lvl="1"/>
            <a:r>
              <a:rPr lang="en-US" dirty="0" smtClean="0"/>
              <a:t>Cross-platform java implementation</a:t>
            </a:r>
          </a:p>
          <a:p>
            <a:pPr lvl="1"/>
            <a:endParaRPr lang="en-US" dirty="0" smtClean="0"/>
          </a:p>
          <a:p>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27</a:t>
            </a:fld>
            <a:endParaRPr lang="en-US"/>
          </a:p>
        </p:txBody>
      </p:sp>
      <p:grpSp>
        <p:nvGrpSpPr>
          <p:cNvPr id="14" name="Group 12"/>
          <p:cNvGrpSpPr/>
          <p:nvPr/>
        </p:nvGrpSpPr>
        <p:grpSpPr>
          <a:xfrm>
            <a:off x="4572000" y="2209800"/>
            <a:ext cx="4114800" cy="3437987"/>
            <a:chOff x="4572000" y="2362200"/>
            <a:chExt cx="3805885" cy="3179883"/>
          </a:xfrm>
        </p:grpSpPr>
        <p:pic>
          <p:nvPicPr>
            <p:cNvPr id="15" name="Picture 6" descr="C:\Users\bennett\AppData\Local\Microsoft\Windows\Temporary Internet Files\Content.IE5\3YRVH020\MC900384176[1].wmf"/>
            <p:cNvPicPr>
              <a:picLocks noChangeAspect="1" noChangeArrowheads="1"/>
            </p:cNvPicPr>
            <p:nvPr/>
          </p:nvPicPr>
          <p:blipFill>
            <a:blip r:embed="rId2" cstate="print"/>
            <a:srcRect/>
            <a:stretch>
              <a:fillRect/>
            </a:stretch>
          </p:blipFill>
          <p:spPr bwMode="auto">
            <a:xfrm>
              <a:off x="4572000" y="2362200"/>
              <a:ext cx="3805885" cy="3045091"/>
            </a:xfrm>
            <a:prstGeom prst="rect">
              <a:avLst/>
            </a:prstGeom>
            <a:noFill/>
          </p:spPr>
        </p:pic>
        <p:pic>
          <p:nvPicPr>
            <p:cNvPr id="16" name="Picture 5" descr="http://mipav.cit.nih.gov/about.asp_files/splash.gif"/>
            <p:cNvPicPr>
              <a:picLocks noChangeAspect="1" noChangeArrowheads="1"/>
            </p:cNvPicPr>
            <p:nvPr/>
          </p:nvPicPr>
          <p:blipFill>
            <a:blip r:embed="rId3" cstate="print"/>
            <a:srcRect/>
            <a:stretch>
              <a:fillRect/>
            </a:stretch>
          </p:blipFill>
          <p:spPr bwMode="auto">
            <a:xfrm rot="20874363">
              <a:off x="5792434" y="3145542"/>
              <a:ext cx="1912391" cy="2396541"/>
            </a:xfrm>
            <a:prstGeom prst="rect">
              <a:avLst/>
            </a:prstGeom>
            <a:noFill/>
          </p:spPr>
        </p:pic>
      </p:grpSp>
      <p:grpSp>
        <p:nvGrpSpPr>
          <p:cNvPr id="17" name="Group 16"/>
          <p:cNvGrpSpPr/>
          <p:nvPr/>
        </p:nvGrpSpPr>
        <p:grpSpPr>
          <a:xfrm>
            <a:off x="0" y="0"/>
            <a:ext cx="7229248" cy="369332"/>
            <a:chOff x="0" y="0"/>
            <a:chExt cx="7229248" cy="369332"/>
          </a:xfrm>
        </p:grpSpPr>
        <p:sp>
          <p:nvSpPr>
            <p:cNvPr id="18" name="TextBox 17"/>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9" name="TextBox 18"/>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20" name="TextBox 19"/>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21" name="TextBox 20"/>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22" name="TextBox 21"/>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Resources</a:t>
            </a:r>
            <a:endParaRPr lang="en-US" dirty="0"/>
          </a:p>
        </p:txBody>
      </p:sp>
      <p:sp>
        <p:nvSpPr>
          <p:cNvPr id="3" name="Content Placeholder 2"/>
          <p:cNvSpPr>
            <a:spLocks noGrp="1"/>
          </p:cNvSpPr>
          <p:nvPr>
            <p:ph sz="half" idx="1"/>
          </p:nvPr>
        </p:nvSpPr>
        <p:spPr/>
        <p:txBody>
          <a:bodyPr>
            <a:normAutofit/>
          </a:bodyPr>
          <a:lstStyle/>
          <a:p>
            <a:r>
              <a:rPr lang="en-US" dirty="0" smtClean="0"/>
              <a:t>Image Analysis</a:t>
            </a:r>
          </a:p>
          <a:p>
            <a:pPr lvl="1"/>
            <a:r>
              <a:rPr lang="en-US" dirty="0" smtClean="0"/>
              <a:t>ITK/VTK</a:t>
            </a:r>
          </a:p>
          <a:p>
            <a:pPr lvl="1"/>
            <a:r>
              <a:rPr lang="en-US" dirty="0" err="1" smtClean="0"/>
              <a:t>ImageJ</a:t>
            </a:r>
            <a:r>
              <a:rPr lang="en-US" dirty="0" smtClean="0"/>
              <a:t> (being merged with MIPAV)</a:t>
            </a:r>
          </a:p>
          <a:p>
            <a:pPr lvl="1"/>
            <a:r>
              <a:rPr lang="en-US" dirty="0" smtClean="0"/>
              <a:t>SPM</a:t>
            </a:r>
          </a:p>
          <a:p>
            <a:pPr lvl="1"/>
            <a:r>
              <a:rPr lang="en-US" dirty="0" smtClean="0"/>
              <a:t>AFNI</a:t>
            </a:r>
          </a:p>
          <a:p>
            <a:pPr lvl="1"/>
            <a:r>
              <a:rPr lang="en-US" dirty="0" smtClean="0"/>
              <a:t>FSL</a:t>
            </a:r>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28</a:t>
            </a:fld>
            <a:endParaRPr lang="en-US"/>
          </a:p>
        </p:txBody>
      </p:sp>
      <p:pic>
        <p:nvPicPr>
          <p:cNvPr id="81922" name="Picture 2"/>
          <p:cNvPicPr>
            <a:picLocks noChangeAspect="1" noChangeArrowheads="1"/>
          </p:cNvPicPr>
          <p:nvPr/>
        </p:nvPicPr>
        <p:blipFill>
          <a:blip r:embed="rId2" cstate="print"/>
          <a:srcRect r="31707"/>
          <a:stretch>
            <a:fillRect/>
          </a:stretch>
        </p:blipFill>
        <p:spPr bwMode="auto">
          <a:xfrm>
            <a:off x="4876800" y="2362200"/>
            <a:ext cx="3276600" cy="3838303"/>
          </a:xfrm>
          <a:prstGeom prst="rect">
            <a:avLst/>
          </a:prstGeom>
          <a:noFill/>
          <a:ln w="9525">
            <a:noFill/>
            <a:miter lim="800000"/>
            <a:headEnd/>
            <a:tailEnd/>
          </a:ln>
        </p:spPr>
      </p:pic>
      <p:grpSp>
        <p:nvGrpSpPr>
          <p:cNvPr id="9" name="Group 8"/>
          <p:cNvGrpSpPr/>
          <p:nvPr/>
        </p:nvGrpSpPr>
        <p:grpSpPr>
          <a:xfrm>
            <a:off x="0" y="0"/>
            <a:ext cx="7229248" cy="369332"/>
            <a:chOff x="0" y="0"/>
            <a:chExt cx="7229248" cy="369332"/>
          </a:xfrm>
        </p:grpSpPr>
        <p:sp>
          <p:nvSpPr>
            <p:cNvPr id="10" name="TextBox 9"/>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1" name="TextBox 10"/>
            <p:cNvSpPr txBox="1"/>
            <p:nvPr/>
          </p:nvSpPr>
          <p:spPr>
            <a:xfrm>
              <a:off x="1466850" y="0"/>
              <a:ext cx="1231427" cy="369332"/>
            </a:xfrm>
            <a:prstGeom prst="rect">
              <a:avLst/>
            </a:prstGeom>
            <a:solidFill>
              <a:schemeClr val="bg1">
                <a:lumMod val="85000"/>
                <a:lumOff val="15000"/>
              </a:schemeClr>
            </a:solidFill>
          </p:spPr>
          <p:txBody>
            <a:bodyPr wrap="none" rtlCol="0">
              <a:spAutoFit/>
            </a:bodyPr>
            <a:lstStyle/>
            <a:p>
              <a:r>
                <a:rPr lang="en-US" dirty="0" smtClean="0"/>
                <a:t>Challenges</a:t>
              </a:r>
              <a:endParaRPr lang="en-US" dirty="0"/>
            </a:p>
          </p:txBody>
        </p:sp>
        <p:sp>
          <p:nvSpPr>
            <p:cNvPr id="12" name="TextBox 11"/>
            <p:cNvSpPr txBox="1"/>
            <p:nvPr/>
          </p:nvSpPr>
          <p:spPr>
            <a:xfrm>
              <a:off x="2933700" y="0"/>
              <a:ext cx="1371600" cy="369332"/>
            </a:xfrm>
            <a:prstGeom prst="rect">
              <a:avLst/>
            </a:prstGeom>
            <a:no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3" name="TextBox 12"/>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4" name="TextBox 13"/>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
        <p:nvSpPr>
          <p:cNvPr id="15" name="Rectangle 14"/>
          <p:cNvSpPr/>
          <p:nvPr/>
        </p:nvSpPr>
        <p:spPr>
          <a:xfrm>
            <a:off x="4953000" y="1905000"/>
            <a:ext cx="3231910" cy="369332"/>
          </a:xfrm>
          <a:prstGeom prst="rect">
            <a:avLst/>
          </a:prstGeom>
        </p:spPr>
        <p:txBody>
          <a:bodyPr wrap="none">
            <a:spAutoFit/>
          </a:bodyPr>
          <a:lstStyle/>
          <a:p>
            <a:r>
              <a:rPr lang="en-US" b="1" dirty="0" smtClean="0"/>
              <a:t>List of Source Hosting Services</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Licensing</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Choose an appropriate license for your development plans BEFORE you begin development</a:t>
            </a:r>
          </a:p>
          <a:p>
            <a:r>
              <a:rPr lang="en-US" dirty="0" smtClean="0"/>
              <a:t>Verify that you comply with the terms of other licenses</a:t>
            </a:r>
          </a:p>
          <a:p>
            <a:r>
              <a:rPr lang="en-US" dirty="0" smtClean="0"/>
              <a:t>Define the </a:t>
            </a:r>
            <a:r>
              <a:rPr lang="en-US" b="1" dirty="0" smtClean="0"/>
              <a:t>copyright holder</a:t>
            </a:r>
          </a:p>
          <a:p>
            <a:pPr lvl="1"/>
            <a:r>
              <a:rPr lang="en-US" dirty="0" smtClean="0"/>
              <a:t>Include years of contribution</a:t>
            </a:r>
          </a:p>
          <a:p>
            <a:pPr lvl="1"/>
            <a:endParaRPr lang="en-US" dirty="0" smtClean="0"/>
          </a:p>
          <a:p>
            <a:pPr lvl="1"/>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29</a:t>
            </a:fld>
            <a:endParaRPr lang="en-US"/>
          </a:p>
        </p:txBody>
      </p:sp>
      <p:pic>
        <p:nvPicPr>
          <p:cNvPr id="89090" name="Picture 2" descr="C:\Users\bennett\AppData\Local\Microsoft\Windows\Temporary Internet Files\Content.IE5\MKFKX82H\MC900282170[1].wmf"/>
          <p:cNvPicPr>
            <a:picLocks noGrp="1" noChangeAspect="1" noChangeArrowheads="1"/>
          </p:cNvPicPr>
          <p:nvPr>
            <p:ph sz="half" idx="2"/>
          </p:nvPr>
        </p:nvPicPr>
        <p:blipFill>
          <a:blip r:embed="rId2" cstate="print">
            <a:duotone>
              <a:prstClr val="black"/>
              <a:schemeClr val="accent6">
                <a:tint val="45000"/>
                <a:satMod val="400000"/>
              </a:schemeClr>
            </a:duotone>
          </a:blip>
          <a:srcRect/>
          <a:stretch>
            <a:fillRect/>
          </a:stretch>
        </p:blipFill>
        <p:spPr bwMode="auto">
          <a:xfrm>
            <a:off x="5562600" y="2438400"/>
            <a:ext cx="2696847" cy="3124200"/>
          </a:xfrm>
          <a:prstGeom prst="rect">
            <a:avLst/>
          </a:prstGeom>
          <a:noFill/>
        </p:spPr>
      </p:pic>
      <p:grpSp>
        <p:nvGrpSpPr>
          <p:cNvPr id="9" name="Group 8"/>
          <p:cNvGrpSpPr/>
          <p:nvPr/>
        </p:nvGrpSpPr>
        <p:grpSpPr>
          <a:xfrm>
            <a:off x="0" y="0"/>
            <a:ext cx="7229248" cy="369332"/>
            <a:chOff x="0" y="0"/>
            <a:chExt cx="7229248" cy="369332"/>
          </a:xfrm>
        </p:grpSpPr>
        <p:sp>
          <p:nvSpPr>
            <p:cNvPr id="10" name="TextBox 9"/>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1" name="TextBox 10"/>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2" name="TextBox 11"/>
            <p:cNvSpPr txBox="1"/>
            <p:nvPr/>
          </p:nvSpPr>
          <p:spPr>
            <a:xfrm>
              <a:off x="2933700" y="0"/>
              <a:ext cx="1085554" cy="369332"/>
            </a:xfrm>
            <a:prstGeom prst="rect">
              <a:avLst/>
            </a:prstGeom>
            <a:solidFill>
              <a:schemeClr val="bg1">
                <a:lumMod val="85000"/>
                <a:lumOff val="15000"/>
              </a:schemeClr>
            </a:solidFill>
          </p:spPr>
          <p:txBody>
            <a:bodyPr wrap="none" rtlCol="0">
              <a:spAutoFit/>
            </a:bodyPr>
            <a:lstStyle/>
            <a:p>
              <a:r>
                <a:rPr lang="en-US" dirty="0" smtClean="0"/>
                <a:t>Licensing</a:t>
              </a:r>
              <a:endParaRPr lang="en-US" dirty="0"/>
            </a:p>
          </p:txBody>
        </p:sp>
        <p:sp>
          <p:nvSpPr>
            <p:cNvPr id="13" name="TextBox 12"/>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4" name="TextBox 13"/>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Incompatible Licenses</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30</a:t>
            </a:fld>
            <a:endParaRPr lang="en-US"/>
          </a:p>
        </p:txBody>
      </p:sp>
      <p:pic>
        <p:nvPicPr>
          <p:cNvPr id="82946" name="Picture 2" descr="Floss license slide, showing connections from public domain to MIT, MIT to BSD-new, BSD-new to Apache and various versions of LGPL, LGPL to GPL, and GPL version 3 to Affero GPL version 3"/>
          <p:cNvPicPr>
            <a:picLocks noChangeAspect="1" noChangeArrowheads="1"/>
          </p:cNvPicPr>
          <p:nvPr/>
        </p:nvPicPr>
        <p:blipFill>
          <a:blip r:embed="rId2" cstate="print"/>
          <a:srcRect/>
          <a:stretch>
            <a:fillRect/>
          </a:stretch>
        </p:blipFill>
        <p:spPr bwMode="auto">
          <a:xfrm>
            <a:off x="324728" y="2286000"/>
            <a:ext cx="8590672" cy="3429000"/>
          </a:xfrm>
          <a:prstGeom prst="rect">
            <a:avLst/>
          </a:prstGeom>
          <a:noFill/>
        </p:spPr>
      </p:pic>
      <p:sp>
        <p:nvSpPr>
          <p:cNvPr id="9" name="Rectangle 8"/>
          <p:cNvSpPr/>
          <p:nvPr/>
        </p:nvSpPr>
        <p:spPr>
          <a:xfrm>
            <a:off x="685800" y="1676400"/>
            <a:ext cx="7911140" cy="584775"/>
          </a:xfrm>
          <a:prstGeom prst="rect">
            <a:avLst/>
          </a:prstGeom>
        </p:spPr>
        <p:txBody>
          <a:bodyPr wrap="none">
            <a:spAutoFit/>
          </a:bodyPr>
          <a:lstStyle/>
          <a:p>
            <a:r>
              <a:rPr lang="en-US" sz="32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Not all free software is equally free.</a:t>
            </a:r>
            <a:endParaRPr lang="en-US"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0" name="Rectangle 9"/>
          <p:cNvSpPr/>
          <p:nvPr/>
        </p:nvSpPr>
        <p:spPr>
          <a:xfrm>
            <a:off x="1600200" y="5715000"/>
            <a:ext cx="7315200" cy="276999"/>
          </a:xfrm>
          <a:prstGeom prst="rect">
            <a:avLst/>
          </a:prstGeom>
        </p:spPr>
        <p:txBody>
          <a:bodyPr wrap="square">
            <a:spAutoFit/>
          </a:bodyPr>
          <a:lstStyle/>
          <a:p>
            <a:pPr algn="r"/>
            <a:r>
              <a:rPr lang="en-US" sz="1200" dirty="0" smtClean="0"/>
              <a:t>http://www.dwheeler.com/essays/floss-license-slide.html</a:t>
            </a:r>
            <a:endParaRPr lang="en-US" sz="1200" dirty="0"/>
          </a:p>
        </p:txBody>
      </p:sp>
      <p:grpSp>
        <p:nvGrpSpPr>
          <p:cNvPr id="11" name="Group 10"/>
          <p:cNvGrpSpPr/>
          <p:nvPr/>
        </p:nvGrpSpPr>
        <p:grpSpPr>
          <a:xfrm>
            <a:off x="0" y="0"/>
            <a:ext cx="7229248" cy="369332"/>
            <a:chOff x="0" y="0"/>
            <a:chExt cx="7229248" cy="369332"/>
          </a:xfrm>
        </p:grpSpPr>
        <p:sp>
          <p:nvSpPr>
            <p:cNvPr id="12" name="TextBox 11"/>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3" name="TextBox 12"/>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4" name="TextBox 13"/>
            <p:cNvSpPr txBox="1"/>
            <p:nvPr/>
          </p:nvSpPr>
          <p:spPr>
            <a:xfrm>
              <a:off x="2933700" y="0"/>
              <a:ext cx="1085554" cy="369332"/>
            </a:xfrm>
            <a:prstGeom prst="rect">
              <a:avLst/>
            </a:prstGeom>
            <a:solidFill>
              <a:schemeClr val="bg1">
                <a:lumMod val="85000"/>
                <a:lumOff val="15000"/>
              </a:schemeClr>
            </a:solidFill>
          </p:spPr>
          <p:txBody>
            <a:bodyPr wrap="none" rtlCol="0">
              <a:spAutoFit/>
            </a:bodyPr>
            <a:lstStyle/>
            <a:p>
              <a:r>
                <a:rPr lang="en-US" dirty="0" smtClean="0"/>
                <a:t>Licensing</a:t>
              </a:r>
              <a:endParaRPr lang="en-US" dirty="0"/>
            </a:p>
          </p:txBody>
        </p:sp>
        <p:sp>
          <p:nvSpPr>
            <p:cNvPr id="15" name="TextBox 14"/>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6" name="TextBox 15"/>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Commons</a:t>
            </a:r>
            <a:endParaRPr lang="en-US" dirty="0"/>
          </a:p>
        </p:txBody>
      </p:sp>
      <p:sp>
        <p:nvSpPr>
          <p:cNvPr id="3" name="Content Placeholder 2"/>
          <p:cNvSpPr>
            <a:spLocks noGrp="1"/>
          </p:cNvSpPr>
          <p:nvPr>
            <p:ph sz="half" idx="1"/>
          </p:nvPr>
        </p:nvSpPr>
        <p:spPr/>
        <p:txBody>
          <a:bodyPr/>
          <a:lstStyle/>
          <a:p>
            <a:r>
              <a:rPr lang="en-US" dirty="0" smtClean="0"/>
              <a:t> </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31</a:t>
            </a:fld>
            <a:endParaRPr lang="en-US"/>
          </a:p>
        </p:txBody>
      </p:sp>
      <p:pic>
        <p:nvPicPr>
          <p:cNvPr id="90114" name="Picture 2"/>
          <p:cNvPicPr>
            <a:picLocks noChangeAspect="1" noChangeArrowheads="1"/>
          </p:cNvPicPr>
          <p:nvPr/>
        </p:nvPicPr>
        <p:blipFill>
          <a:blip r:embed="rId2" cstate="print"/>
          <a:srcRect/>
          <a:stretch>
            <a:fillRect/>
          </a:stretch>
        </p:blipFill>
        <p:spPr bwMode="auto">
          <a:xfrm>
            <a:off x="371495" y="1981200"/>
            <a:ext cx="4206525" cy="4038600"/>
          </a:xfrm>
          <a:prstGeom prst="rect">
            <a:avLst/>
          </a:prstGeom>
          <a:noFill/>
          <a:ln w="9525">
            <a:noFill/>
            <a:miter lim="800000"/>
            <a:headEnd/>
            <a:tailEnd/>
          </a:ln>
        </p:spPr>
      </p:pic>
      <p:pic>
        <p:nvPicPr>
          <p:cNvPr id="11" name="Picture 3"/>
          <p:cNvPicPr>
            <a:picLocks noGrp="1" noChangeAspect="1" noChangeArrowheads="1"/>
          </p:cNvPicPr>
          <p:nvPr>
            <p:ph sz="half" idx="2"/>
          </p:nvPr>
        </p:nvPicPr>
        <p:blipFill>
          <a:blip r:embed="rId3" cstate="print"/>
          <a:srcRect l="3992" t="24948" r="38523" b="11850"/>
          <a:stretch>
            <a:fillRect/>
          </a:stretch>
        </p:blipFill>
        <p:spPr bwMode="auto">
          <a:xfrm>
            <a:off x="4648200" y="1953935"/>
            <a:ext cx="4038600" cy="4262992"/>
          </a:xfrm>
          <a:prstGeom prst="rect">
            <a:avLst/>
          </a:prstGeom>
          <a:noFill/>
          <a:ln w="9525">
            <a:noFill/>
            <a:miter lim="800000"/>
            <a:headEnd/>
            <a:tailEnd/>
          </a:ln>
        </p:spPr>
      </p:pic>
      <p:sp>
        <p:nvSpPr>
          <p:cNvPr id="12" name="Down Arrow 11"/>
          <p:cNvSpPr/>
          <p:nvPr/>
        </p:nvSpPr>
        <p:spPr>
          <a:xfrm rot="14848943">
            <a:off x="3855949" y="4310247"/>
            <a:ext cx="1066800" cy="1316139"/>
          </a:xfrm>
          <a:prstGeom prst="down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13" name="TextBox 12"/>
          <p:cNvSpPr txBox="1"/>
          <p:nvPr/>
        </p:nvSpPr>
        <p:spPr>
          <a:xfrm>
            <a:off x="2209800" y="1524000"/>
            <a:ext cx="4692310" cy="369332"/>
          </a:xfrm>
          <a:prstGeom prst="rect">
            <a:avLst/>
          </a:prstGeom>
          <a:noFill/>
        </p:spPr>
        <p:txBody>
          <a:bodyPr wrap="none" rtlCol="0">
            <a:spAutoFit/>
          </a:bodyPr>
          <a:lstStyle/>
          <a:p>
            <a:r>
              <a:rPr lang="en-US" i="1" dirty="0" smtClean="0">
                <a:solidFill>
                  <a:schemeClr val="bg1"/>
                </a:solidFill>
              </a:rPr>
              <a:t>Please </a:t>
            </a:r>
            <a:r>
              <a:rPr lang="en-US" dirty="0" smtClean="0">
                <a:solidFill>
                  <a:schemeClr val="bg1"/>
                </a:solidFill>
              </a:rPr>
              <a:t>do not create your own license for FOSS.</a:t>
            </a:r>
            <a:endParaRPr lang="en-US" dirty="0">
              <a:solidFill>
                <a:schemeClr val="bg1"/>
              </a:solidFill>
            </a:endParaRPr>
          </a:p>
        </p:txBody>
      </p:sp>
      <p:grpSp>
        <p:nvGrpSpPr>
          <p:cNvPr id="14" name="Group 13"/>
          <p:cNvGrpSpPr/>
          <p:nvPr/>
        </p:nvGrpSpPr>
        <p:grpSpPr>
          <a:xfrm>
            <a:off x="0" y="0"/>
            <a:ext cx="7229248" cy="369332"/>
            <a:chOff x="0" y="0"/>
            <a:chExt cx="7229248" cy="369332"/>
          </a:xfrm>
        </p:grpSpPr>
        <p:sp>
          <p:nvSpPr>
            <p:cNvPr id="15" name="TextBox 14"/>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6" name="TextBox 15"/>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7" name="TextBox 16"/>
            <p:cNvSpPr txBox="1"/>
            <p:nvPr/>
          </p:nvSpPr>
          <p:spPr>
            <a:xfrm>
              <a:off x="2933700" y="0"/>
              <a:ext cx="1085554" cy="369332"/>
            </a:xfrm>
            <a:prstGeom prst="rect">
              <a:avLst/>
            </a:prstGeom>
            <a:solidFill>
              <a:schemeClr val="bg1">
                <a:lumMod val="85000"/>
                <a:lumOff val="15000"/>
              </a:schemeClr>
            </a:solidFill>
          </p:spPr>
          <p:txBody>
            <a:bodyPr wrap="none" rtlCol="0">
              <a:spAutoFit/>
            </a:bodyPr>
            <a:lstStyle/>
            <a:p>
              <a:r>
                <a:rPr lang="en-US" dirty="0" smtClean="0"/>
                <a:t>Licensing</a:t>
              </a:r>
              <a:endParaRPr lang="en-US" dirty="0"/>
            </a:p>
          </p:txBody>
        </p:sp>
        <p:sp>
          <p:nvSpPr>
            <p:cNvPr id="18" name="TextBox 17"/>
            <p:cNvSpPr txBox="1"/>
            <p:nvPr/>
          </p:nvSpPr>
          <p:spPr>
            <a:xfrm>
              <a:off x="4400550" y="0"/>
              <a:ext cx="1371600" cy="369332"/>
            </a:xfrm>
            <a:prstGeom prst="rect">
              <a:avLst/>
            </a:prstGeom>
            <a:no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9" name="TextBox 18"/>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Collaboration</a:t>
            </a:r>
            <a:endParaRPr lang="en-US" dirty="0"/>
          </a:p>
        </p:txBody>
      </p:sp>
      <p:sp>
        <p:nvSpPr>
          <p:cNvPr id="8" name="Content Placeholder 7"/>
          <p:cNvSpPr>
            <a:spLocks noGrp="1"/>
          </p:cNvSpPr>
          <p:nvPr>
            <p:ph sz="half" idx="1"/>
          </p:nvPr>
        </p:nvSpPr>
        <p:spPr/>
        <p:txBody>
          <a:bodyPr>
            <a:normAutofit/>
          </a:bodyPr>
          <a:lstStyle/>
          <a:p>
            <a:r>
              <a:rPr lang="en-US" dirty="0" smtClean="0"/>
              <a:t>Islands impede science</a:t>
            </a:r>
          </a:p>
          <a:p>
            <a:pPr lvl="1"/>
            <a:r>
              <a:rPr lang="en-US" dirty="0" smtClean="0"/>
              <a:t>Data sharing</a:t>
            </a:r>
          </a:p>
          <a:p>
            <a:pPr lvl="1"/>
            <a:r>
              <a:rPr lang="en-US" dirty="0" smtClean="0"/>
              <a:t>Coding  sharing</a:t>
            </a:r>
          </a:p>
          <a:p>
            <a:r>
              <a:rPr lang="en-US" b="1" dirty="0" smtClean="0"/>
              <a:t>Platform dependence impedes innovation</a:t>
            </a:r>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32</a:t>
            </a:fld>
            <a:endParaRPr lang="en-US"/>
          </a:p>
        </p:txBody>
      </p:sp>
      <p:pic>
        <p:nvPicPr>
          <p:cNvPr id="116740" name="Picture 4" descr="C:\Users\bennett\AppData\Local\Microsoft\Windows\Temporary Internet Files\Content.IE5\J8K2GWFJ\MC900441706[1].png"/>
          <p:cNvPicPr>
            <a:picLocks noChangeAspect="1" noChangeArrowheads="1"/>
          </p:cNvPicPr>
          <p:nvPr/>
        </p:nvPicPr>
        <p:blipFill>
          <a:blip r:embed="rId2" cstate="screen"/>
          <a:srcRect/>
          <a:stretch>
            <a:fillRect/>
          </a:stretch>
        </p:blipFill>
        <p:spPr bwMode="auto">
          <a:xfrm>
            <a:off x="5105400" y="3048000"/>
            <a:ext cx="3276600" cy="3276600"/>
          </a:xfrm>
          <a:prstGeom prst="rect">
            <a:avLst/>
          </a:prstGeom>
          <a:noFill/>
        </p:spPr>
      </p:pic>
      <p:pic>
        <p:nvPicPr>
          <p:cNvPr id="116742" name="Picture 6" descr="C:\Users\bennett\AppData\Local\Microsoft\Windows\Temporary Internet Files\Content.IE5\J8K2GWFJ\MC900057697[1].wmf"/>
          <p:cNvPicPr>
            <a:picLocks noChangeAspect="1" noChangeArrowheads="1"/>
          </p:cNvPicPr>
          <p:nvPr/>
        </p:nvPicPr>
        <p:blipFill>
          <a:blip r:embed="rId3" cstate="screen"/>
          <a:srcRect/>
          <a:stretch>
            <a:fillRect/>
          </a:stretch>
        </p:blipFill>
        <p:spPr bwMode="auto">
          <a:xfrm>
            <a:off x="7467600" y="2133600"/>
            <a:ext cx="1135075" cy="815612"/>
          </a:xfrm>
          <a:prstGeom prst="rect">
            <a:avLst/>
          </a:prstGeom>
          <a:noFill/>
        </p:spPr>
      </p:pic>
      <p:pic>
        <p:nvPicPr>
          <p:cNvPr id="18" name="Picture 6" descr="C:\Users\bennett\AppData\Local\Microsoft\Windows\Temporary Internet Files\Content.IE5\J8K2GWFJ\MC900057697[1].wmf"/>
          <p:cNvPicPr>
            <a:picLocks noChangeAspect="1" noChangeArrowheads="1"/>
          </p:cNvPicPr>
          <p:nvPr/>
        </p:nvPicPr>
        <p:blipFill>
          <a:blip r:embed="rId3" cstate="screen"/>
          <a:srcRect/>
          <a:stretch>
            <a:fillRect/>
          </a:stretch>
        </p:blipFill>
        <p:spPr bwMode="auto">
          <a:xfrm>
            <a:off x="7239000" y="1752600"/>
            <a:ext cx="424186" cy="304800"/>
          </a:xfrm>
          <a:prstGeom prst="rect">
            <a:avLst/>
          </a:prstGeom>
          <a:noFill/>
        </p:spPr>
      </p:pic>
      <p:pic>
        <p:nvPicPr>
          <p:cNvPr id="19" name="Picture 6" descr="C:\Users\bennett\AppData\Local\Microsoft\Windows\Temporary Internet Files\Content.IE5\J8K2GWFJ\MC900057697[1].wmf"/>
          <p:cNvPicPr>
            <a:picLocks noChangeAspect="1" noChangeArrowheads="1"/>
          </p:cNvPicPr>
          <p:nvPr/>
        </p:nvPicPr>
        <p:blipFill>
          <a:blip r:embed="rId3" cstate="screen"/>
          <a:srcRect/>
          <a:stretch>
            <a:fillRect/>
          </a:stretch>
        </p:blipFill>
        <p:spPr bwMode="auto">
          <a:xfrm>
            <a:off x="5410200" y="2514600"/>
            <a:ext cx="424186" cy="304800"/>
          </a:xfrm>
          <a:prstGeom prst="rect">
            <a:avLst/>
          </a:prstGeom>
          <a:noFill/>
        </p:spPr>
      </p:pic>
      <p:pic>
        <p:nvPicPr>
          <p:cNvPr id="20" name="Picture 6" descr="C:\Users\bennett\AppData\Local\Microsoft\Windows\Temporary Internet Files\Content.IE5\J8K2GWFJ\MC900057697[1].wmf"/>
          <p:cNvPicPr>
            <a:picLocks noChangeAspect="1" noChangeArrowheads="1"/>
          </p:cNvPicPr>
          <p:nvPr/>
        </p:nvPicPr>
        <p:blipFill>
          <a:blip r:embed="rId3" cstate="screen"/>
          <a:srcRect/>
          <a:stretch>
            <a:fillRect/>
          </a:stretch>
        </p:blipFill>
        <p:spPr bwMode="auto">
          <a:xfrm>
            <a:off x="8382000" y="1752600"/>
            <a:ext cx="424186" cy="304800"/>
          </a:xfrm>
          <a:prstGeom prst="rect">
            <a:avLst/>
          </a:prstGeom>
          <a:noFill/>
        </p:spPr>
      </p:pic>
      <p:grpSp>
        <p:nvGrpSpPr>
          <p:cNvPr id="12" name="Group 11"/>
          <p:cNvGrpSpPr/>
          <p:nvPr/>
        </p:nvGrpSpPr>
        <p:grpSpPr>
          <a:xfrm>
            <a:off x="0" y="0"/>
            <a:ext cx="7229248" cy="369332"/>
            <a:chOff x="0" y="0"/>
            <a:chExt cx="7229248" cy="369332"/>
          </a:xfrm>
        </p:grpSpPr>
        <p:sp>
          <p:nvSpPr>
            <p:cNvPr id="13" name="TextBox 12"/>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4" name="TextBox 13"/>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5" name="TextBox 14"/>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6" name="TextBox 15"/>
            <p:cNvSpPr txBox="1"/>
            <p:nvPr/>
          </p:nvSpPr>
          <p:spPr>
            <a:xfrm>
              <a:off x="4400550" y="0"/>
              <a:ext cx="1479892" cy="369332"/>
            </a:xfrm>
            <a:prstGeom prst="rect">
              <a:avLst/>
            </a:prstGeom>
            <a:solidFill>
              <a:schemeClr val="bg1">
                <a:lumMod val="85000"/>
                <a:lumOff val="15000"/>
              </a:schemeClr>
            </a:solidFill>
          </p:spPr>
          <p:txBody>
            <a:bodyPr wrap="none" rtlCol="0">
              <a:spAutoFit/>
            </a:bodyPr>
            <a:lstStyle/>
            <a:p>
              <a:r>
                <a:rPr lang="en-US" dirty="0" smtClean="0"/>
                <a:t>Collaboration</a:t>
              </a:r>
              <a:endParaRPr lang="en-US" dirty="0"/>
            </a:p>
          </p:txBody>
        </p:sp>
        <p:sp>
          <p:nvSpPr>
            <p:cNvPr id="17" name="TextBox 16"/>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Collaboration Infrastructure</a:t>
            </a:r>
            <a:endParaRPr lang="en-US" dirty="0"/>
          </a:p>
        </p:txBody>
      </p:sp>
      <p:sp>
        <p:nvSpPr>
          <p:cNvPr id="3" name="Content Placeholder 2"/>
          <p:cNvSpPr>
            <a:spLocks noGrp="1"/>
          </p:cNvSpPr>
          <p:nvPr>
            <p:ph sz="half" idx="1"/>
          </p:nvPr>
        </p:nvSpPr>
        <p:spPr/>
        <p:txBody>
          <a:bodyPr/>
          <a:lstStyle/>
          <a:p>
            <a:r>
              <a:rPr lang="en-US" dirty="0" smtClean="0"/>
              <a:t>Source Control</a:t>
            </a:r>
          </a:p>
          <a:p>
            <a:r>
              <a:rPr lang="en-US" dirty="0" smtClean="0"/>
              <a:t>Binary Releases</a:t>
            </a:r>
          </a:p>
          <a:p>
            <a:r>
              <a:rPr lang="en-US" dirty="0" smtClean="0"/>
              <a:t>Documentation</a:t>
            </a:r>
          </a:p>
          <a:p>
            <a:r>
              <a:rPr lang="en-US" dirty="0" smtClean="0"/>
              <a:t>Project Organization</a:t>
            </a:r>
          </a:p>
          <a:p>
            <a:r>
              <a:rPr lang="en-US" dirty="0" smtClean="0"/>
              <a:t>Platform Integration</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33</a:t>
            </a:fld>
            <a:endParaRPr lang="en-US"/>
          </a:p>
        </p:txBody>
      </p:sp>
      <p:grpSp>
        <p:nvGrpSpPr>
          <p:cNvPr id="8" name="Group 9"/>
          <p:cNvGrpSpPr/>
          <p:nvPr/>
        </p:nvGrpSpPr>
        <p:grpSpPr>
          <a:xfrm>
            <a:off x="4724400" y="2057400"/>
            <a:ext cx="4126312" cy="3962400"/>
            <a:chOff x="685800" y="2667000"/>
            <a:chExt cx="3729551" cy="3581400"/>
          </a:xfrm>
        </p:grpSpPr>
        <p:pic>
          <p:nvPicPr>
            <p:cNvPr id="9" name="Picture 2" descr="C:\Users\bennett\AppData\Local\Microsoft\Windows\Temporary Internet Files\Content.IE5\82K9HP4B\MC900434457[1].wmf"/>
            <p:cNvPicPr>
              <a:picLocks noChangeAspect="1" noChangeArrowheads="1"/>
            </p:cNvPicPr>
            <p:nvPr/>
          </p:nvPicPr>
          <p:blipFill>
            <a:blip r:embed="rId2" cstate="print"/>
            <a:srcRect/>
            <a:stretch>
              <a:fillRect/>
            </a:stretch>
          </p:blipFill>
          <p:spPr bwMode="auto">
            <a:xfrm>
              <a:off x="685800" y="2667000"/>
              <a:ext cx="3729551" cy="3581400"/>
            </a:xfrm>
            <a:prstGeom prst="rect">
              <a:avLst/>
            </a:prstGeom>
            <a:noFill/>
          </p:spPr>
        </p:pic>
        <p:pic>
          <p:nvPicPr>
            <p:cNvPr id="10" name="Picture 3"/>
            <p:cNvPicPr>
              <a:picLocks noChangeAspect="1" noChangeArrowheads="1"/>
            </p:cNvPicPr>
            <p:nvPr/>
          </p:nvPicPr>
          <p:blipFill>
            <a:blip r:embed="rId3" cstate="print"/>
            <a:srcRect/>
            <a:stretch>
              <a:fillRect/>
            </a:stretch>
          </p:blipFill>
          <p:spPr bwMode="auto">
            <a:xfrm rot="1664538">
              <a:off x="1441944" y="3935214"/>
              <a:ext cx="1870552" cy="1418939"/>
            </a:xfrm>
            <a:prstGeom prst="rect">
              <a:avLst/>
            </a:prstGeom>
            <a:noFill/>
            <a:ln w="9525">
              <a:noFill/>
              <a:miter lim="800000"/>
              <a:headEnd/>
              <a:tailEnd/>
            </a:ln>
          </p:spPr>
        </p:pic>
      </p:grpSp>
      <p:grpSp>
        <p:nvGrpSpPr>
          <p:cNvPr id="11" name="Group 10"/>
          <p:cNvGrpSpPr/>
          <p:nvPr/>
        </p:nvGrpSpPr>
        <p:grpSpPr>
          <a:xfrm>
            <a:off x="0" y="0"/>
            <a:ext cx="7229248" cy="369332"/>
            <a:chOff x="0" y="0"/>
            <a:chExt cx="7229248" cy="369332"/>
          </a:xfrm>
        </p:grpSpPr>
        <p:sp>
          <p:nvSpPr>
            <p:cNvPr id="12" name="TextBox 11"/>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3" name="TextBox 12"/>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4" name="TextBox 13"/>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5" name="TextBox 14"/>
            <p:cNvSpPr txBox="1"/>
            <p:nvPr/>
          </p:nvSpPr>
          <p:spPr>
            <a:xfrm>
              <a:off x="4400550" y="0"/>
              <a:ext cx="1479892" cy="369332"/>
            </a:xfrm>
            <a:prstGeom prst="rect">
              <a:avLst/>
            </a:prstGeom>
            <a:solidFill>
              <a:schemeClr val="bg1">
                <a:lumMod val="85000"/>
                <a:lumOff val="15000"/>
              </a:schemeClr>
            </a:solidFill>
          </p:spPr>
          <p:txBody>
            <a:bodyPr wrap="none" rtlCol="0">
              <a:spAutoFit/>
            </a:bodyPr>
            <a:lstStyle/>
            <a:p>
              <a:r>
                <a:rPr lang="en-US" dirty="0" smtClean="0"/>
                <a:t>Collaboration</a:t>
              </a:r>
              <a:endParaRPr lang="en-US" dirty="0"/>
            </a:p>
          </p:txBody>
        </p:sp>
        <p:sp>
          <p:nvSpPr>
            <p:cNvPr id="16" name="TextBox 15"/>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 Control</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Permit asynchronous contributions, editing, updates for source code</a:t>
            </a:r>
          </a:p>
          <a:p>
            <a:r>
              <a:rPr lang="en-US" dirty="0" smtClean="0"/>
              <a:t>CVS </a:t>
            </a:r>
          </a:p>
          <a:p>
            <a:pPr lvl="1"/>
            <a:r>
              <a:rPr lang="en-US" dirty="0" smtClean="0"/>
              <a:t>Classic, universal</a:t>
            </a:r>
          </a:p>
          <a:p>
            <a:r>
              <a:rPr lang="en-US" dirty="0" smtClean="0"/>
              <a:t>SVN </a:t>
            </a:r>
          </a:p>
          <a:p>
            <a:pPr lvl="1"/>
            <a:r>
              <a:rPr lang="en-US" dirty="0" smtClean="0"/>
              <a:t>Unique versioning and better support for binaries</a:t>
            </a:r>
          </a:p>
          <a:p>
            <a:r>
              <a:rPr lang="en-US" dirty="0" smtClean="0"/>
              <a:t>GIT</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34</a:t>
            </a:fld>
            <a:endParaRPr lang="en-US"/>
          </a:p>
        </p:txBody>
      </p:sp>
      <p:grpSp>
        <p:nvGrpSpPr>
          <p:cNvPr id="8" name="Group 7"/>
          <p:cNvGrpSpPr/>
          <p:nvPr/>
        </p:nvGrpSpPr>
        <p:grpSpPr>
          <a:xfrm>
            <a:off x="0" y="0"/>
            <a:ext cx="7229248" cy="369332"/>
            <a:chOff x="0" y="0"/>
            <a:chExt cx="7229248" cy="369332"/>
          </a:xfrm>
        </p:grpSpPr>
        <p:sp>
          <p:nvSpPr>
            <p:cNvPr id="9" name="TextBox 8"/>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0" name="TextBox 9"/>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1" name="TextBox 10"/>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2" name="TextBox 11"/>
            <p:cNvSpPr txBox="1"/>
            <p:nvPr/>
          </p:nvSpPr>
          <p:spPr>
            <a:xfrm>
              <a:off x="4400550" y="0"/>
              <a:ext cx="1479892" cy="369332"/>
            </a:xfrm>
            <a:prstGeom prst="rect">
              <a:avLst/>
            </a:prstGeom>
            <a:solidFill>
              <a:schemeClr val="bg1">
                <a:lumMod val="85000"/>
                <a:lumOff val="15000"/>
              </a:schemeClr>
            </a:solidFill>
          </p:spPr>
          <p:txBody>
            <a:bodyPr wrap="none" rtlCol="0">
              <a:spAutoFit/>
            </a:bodyPr>
            <a:lstStyle/>
            <a:p>
              <a:r>
                <a:rPr lang="en-US" dirty="0" smtClean="0"/>
                <a:t>Collaboration</a:t>
              </a:r>
              <a:endParaRPr lang="en-US" dirty="0"/>
            </a:p>
          </p:txBody>
        </p:sp>
        <p:sp>
          <p:nvSpPr>
            <p:cNvPr id="13" name="TextBox 12"/>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pic>
        <p:nvPicPr>
          <p:cNvPr id="95234" name="Picture 2" descr="http://telin.ugent.be/~slippens/svn-intro/fig/vc-concepts.png"/>
          <p:cNvPicPr>
            <a:picLocks noGrp="1" noChangeAspect="1" noChangeArrowheads="1"/>
          </p:cNvPicPr>
          <p:nvPr>
            <p:ph sz="half" idx="2"/>
          </p:nvPr>
        </p:nvPicPr>
        <p:blipFill>
          <a:blip r:embed="rId2" cstate="print"/>
          <a:srcRect/>
          <a:stretch>
            <a:fillRect/>
          </a:stretch>
        </p:blipFill>
        <p:spPr bwMode="auto">
          <a:xfrm>
            <a:off x="4648200" y="2617250"/>
            <a:ext cx="4038600" cy="2936362"/>
          </a:xfrm>
          <a:prstGeom prst="rect">
            <a:avLst/>
          </a:prstGeom>
          <a:noFill/>
        </p:spPr>
      </p:pic>
      <p:sp>
        <p:nvSpPr>
          <p:cNvPr id="15" name="Rectangle 14"/>
          <p:cNvSpPr/>
          <p:nvPr/>
        </p:nvSpPr>
        <p:spPr>
          <a:xfrm>
            <a:off x="4648200" y="5562600"/>
            <a:ext cx="4572000" cy="230832"/>
          </a:xfrm>
          <a:prstGeom prst="rect">
            <a:avLst/>
          </a:prstGeom>
        </p:spPr>
        <p:txBody>
          <a:bodyPr>
            <a:spAutoFit/>
          </a:bodyPr>
          <a:lstStyle/>
          <a:p>
            <a:r>
              <a:rPr lang="en-US" sz="900" dirty="0" smtClean="0"/>
              <a:t>http://telin.ugent.be/~slippens/svn-intro/telin-svn-introduction.html</a:t>
            </a:r>
            <a:endParaRPr lang="en-US" sz="9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Controlling Confusion</a:t>
            </a:r>
            <a:endParaRPr lang="en-US" dirty="0"/>
          </a:p>
        </p:txBody>
      </p:sp>
      <p:sp>
        <p:nvSpPr>
          <p:cNvPr id="3" name="Content Placeholder 2"/>
          <p:cNvSpPr>
            <a:spLocks noGrp="1"/>
          </p:cNvSpPr>
          <p:nvPr>
            <p:ph sz="half" idx="1"/>
          </p:nvPr>
        </p:nvSpPr>
        <p:spPr/>
        <p:txBody>
          <a:bodyPr/>
          <a:lstStyle/>
          <a:p>
            <a:r>
              <a:rPr lang="en-US" dirty="0" smtClean="0"/>
              <a:t>Version control supports </a:t>
            </a:r>
            <a:r>
              <a:rPr lang="en-US" b="1" i="1" dirty="0" smtClean="0"/>
              <a:t>multiple</a:t>
            </a:r>
            <a:r>
              <a:rPr lang="en-US" dirty="0" smtClean="0"/>
              <a:t> simultaneous versions</a:t>
            </a:r>
          </a:p>
          <a:p>
            <a:r>
              <a:rPr lang="en-US" dirty="0" smtClean="0"/>
              <a:t>Use fully automated scripts to </a:t>
            </a:r>
          </a:p>
          <a:p>
            <a:pPr lvl="1"/>
            <a:r>
              <a:rPr lang="en-US" dirty="0" smtClean="0"/>
              <a:t>Checkout</a:t>
            </a:r>
          </a:p>
          <a:p>
            <a:pPr lvl="1"/>
            <a:r>
              <a:rPr lang="en-US" dirty="0" smtClean="0"/>
              <a:t>Build</a:t>
            </a:r>
          </a:p>
          <a:p>
            <a:pPr lvl="1"/>
            <a:r>
              <a:rPr lang="en-US" dirty="0" smtClean="0"/>
              <a:t>Package</a:t>
            </a:r>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35</a:t>
            </a:fld>
            <a:endParaRPr lang="en-US"/>
          </a:p>
        </p:txBody>
      </p:sp>
      <p:pic>
        <p:nvPicPr>
          <p:cNvPr id="116739" name="Picture 3"/>
          <p:cNvPicPr>
            <a:picLocks noChangeAspect="1" noChangeArrowheads="1"/>
          </p:cNvPicPr>
          <p:nvPr/>
        </p:nvPicPr>
        <p:blipFill>
          <a:blip r:embed="rId2" cstate="print"/>
          <a:srcRect l="34435" t="37466" r="33333" b="54821"/>
          <a:stretch>
            <a:fillRect/>
          </a:stretch>
        </p:blipFill>
        <p:spPr bwMode="auto">
          <a:xfrm>
            <a:off x="5029200" y="4343400"/>
            <a:ext cx="1752600" cy="304800"/>
          </a:xfrm>
          <a:prstGeom prst="rect">
            <a:avLst/>
          </a:prstGeom>
          <a:noFill/>
          <a:ln w="9525">
            <a:noFill/>
            <a:miter lim="800000"/>
            <a:headEnd/>
            <a:tailEnd/>
          </a:ln>
        </p:spPr>
      </p:pic>
      <p:pic>
        <p:nvPicPr>
          <p:cNvPr id="116740" name="Picture 4"/>
          <p:cNvPicPr>
            <a:picLocks noChangeAspect="1" noChangeArrowheads="1"/>
          </p:cNvPicPr>
          <p:nvPr/>
        </p:nvPicPr>
        <p:blipFill>
          <a:blip r:embed="rId3" cstate="print"/>
          <a:srcRect l="1880" t="13637" r="41579" b="74242"/>
          <a:stretch>
            <a:fillRect/>
          </a:stretch>
        </p:blipFill>
        <p:spPr bwMode="auto">
          <a:xfrm>
            <a:off x="5181600" y="1981200"/>
            <a:ext cx="3581400" cy="838200"/>
          </a:xfrm>
          <a:prstGeom prst="rect">
            <a:avLst/>
          </a:prstGeom>
          <a:noFill/>
          <a:ln w="9525">
            <a:noFill/>
            <a:miter lim="800000"/>
            <a:headEnd/>
            <a:tailEnd/>
          </a:ln>
        </p:spPr>
      </p:pic>
      <p:pic>
        <p:nvPicPr>
          <p:cNvPr id="116741" name="Picture 5"/>
          <p:cNvPicPr>
            <a:picLocks noChangeAspect="1" noChangeArrowheads="1"/>
          </p:cNvPicPr>
          <p:nvPr/>
        </p:nvPicPr>
        <p:blipFill>
          <a:blip r:embed="rId4" cstate="print"/>
          <a:srcRect t="10331" r="52834" b="80854"/>
          <a:stretch>
            <a:fillRect/>
          </a:stretch>
        </p:blipFill>
        <p:spPr bwMode="auto">
          <a:xfrm>
            <a:off x="4648200" y="3352800"/>
            <a:ext cx="4280892" cy="685800"/>
          </a:xfrm>
          <a:prstGeom prst="rect">
            <a:avLst/>
          </a:prstGeom>
          <a:noFill/>
          <a:ln w="9525">
            <a:noFill/>
            <a:miter lim="800000"/>
            <a:headEnd/>
            <a:tailEnd/>
          </a:ln>
        </p:spPr>
      </p:pic>
      <p:pic>
        <p:nvPicPr>
          <p:cNvPr id="116742" name="Picture 6"/>
          <p:cNvPicPr>
            <a:picLocks noChangeAspect="1" noChangeArrowheads="1"/>
          </p:cNvPicPr>
          <p:nvPr/>
        </p:nvPicPr>
        <p:blipFill>
          <a:blip r:embed="rId5" cstate="print"/>
          <a:srcRect l="2774" t="11433" r="66057" b="75344"/>
          <a:stretch>
            <a:fillRect/>
          </a:stretch>
        </p:blipFill>
        <p:spPr bwMode="auto">
          <a:xfrm>
            <a:off x="6096000" y="4953000"/>
            <a:ext cx="2514600"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Bugs</a:t>
            </a:r>
            <a:endParaRPr lang="en-US" dirty="0"/>
          </a:p>
        </p:txBody>
      </p:sp>
      <p:sp>
        <p:nvSpPr>
          <p:cNvPr id="3" name="Content Placeholder 2"/>
          <p:cNvSpPr>
            <a:spLocks noGrp="1"/>
          </p:cNvSpPr>
          <p:nvPr>
            <p:ph sz="half" idx="1"/>
          </p:nvPr>
        </p:nvSpPr>
        <p:spPr>
          <a:xfrm>
            <a:off x="457200" y="1773936"/>
            <a:ext cx="3810000" cy="4623816"/>
          </a:xfrm>
        </p:spPr>
        <p:txBody>
          <a:bodyPr>
            <a:normAutofit/>
          </a:bodyPr>
          <a:lstStyle/>
          <a:p>
            <a:r>
              <a:rPr lang="en-US" dirty="0" smtClean="0"/>
              <a:t>Modern development environments</a:t>
            </a:r>
          </a:p>
          <a:p>
            <a:pPr lvl="1"/>
            <a:r>
              <a:rPr lang="en-US" dirty="0" smtClean="0"/>
              <a:t>“</a:t>
            </a:r>
            <a:r>
              <a:rPr lang="en-US" dirty="0" err="1" smtClean="0"/>
              <a:t>Printf</a:t>
            </a:r>
            <a:r>
              <a:rPr lang="en-US" dirty="0" smtClean="0"/>
              <a:t>” debugging is slow</a:t>
            </a:r>
          </a:p>
          <a:p>
            <a:pPr lvl="1"/>
            <a:r>
              <a:rPr lang="en-US" dirty="0" smtClean="0"/>
              <a:t>Line-by-line debugging is fast</a:t>
            </a:r>
          </a:p>
          <a:p>
            <a:endParaRPr lang="en-US" dirty="0" smtClean="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36</a:t>
            </a:fld>
            <a:endParaRPr lang="en-US"/>
          </a:p>
        </p:txBody>
      </p:sp>
      <p:pic>
        <p:nvPicPr>
          <p:cNvPr id="117762" name="Picture 2" descr="C:\Users\bennett\AppData\Local\Microsoft\Windows\Temporary Internet Files\Content.IE5\MKFKX82H\MC900230566[1].wmf"/>
          <p:cNvPicPr>
            <a:picLocks noGrp="1" noChangeAspect="1" noChangeArrowheads="1"/>
          </p:cNvPicPr>
          <p:nvPr>
            <p:ph sz="half" idx="2"/>
          </p:nvPr>
        </p:nvPicPr>
        <p:blipFill>
          <a:blip r:embed="rId2" cstate="print"/>
          <a:srcRect/>
          <a:stretch>
            <a:fillRect/>
          </a:stretch>
        </p:blipFill>
        <p:spPr bwMode="auto">
          <a:xfrm>
            <a:off x="4648200" y="2785370"/>
            <a:ext cx="4038600" cy="2600122"/>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Binary Releases</a:t>
            </a:r>
            <a:endParaRPr lang="en-US" dirty="0"/>
          </a:p>
        </p:txBody>
      </p:sp>
      <p:sp>
        <p:nvSpPr>
          <p:cNvPr id="3" name="Content Placeholder 2"/>
          <p:cNvSpPr>
            <a:spLocks noGrp="1"/>
          </p:cNvSpPr>
          <p:nvPr>
            <p:ph sz="half" idx="1"/>
          </p:nvPr>
        </p:nvSpPr>
        <p:spPr/>
        <p:txBody>
          <a:bodyPr/>
          <a:lstStyle/>
          <a:p>
            <a:r>
              <a:rPr lang="en-US" b="1" dirty="0" smtClean="0"/>
              <a:t>Problem: Users want stable releases</a:t>
            </a:r>
          </a:p>
          <a:p>
            <a:pPr lvl="1"/>
            <a:r>
              <a:rPr lang="en-US" dirty="0" smtClean="0"/>
              <a:t>Stable releases require lots of testing</a:t>
            </a:r>
          </a:p>
          <a:p>
            <a:pPr lvl="1"/>
            <a:r>
              <a:rPr lang="en-US" dirty="0" smtClean="0"/>
              <a:t>Users want their bugs rapidly fixed</a:t>
            </a:r>
            <a:endParaRPr lang="en-US" dirty="0"/>
          </a:p>
        </p:txBody>
      </p:sp>
      <p:sp>
        <p:nvSpPr>
          <p:cNvPr id="4" name="Content Placeholder 3"/>
          <p:cNvSpPr>
            <a:spLocks noGrp="1"/>
          </p:cNvSpPr>
          <p:nvPr>
            <p:ph sz="half" idx="2"/>
          </p:nvPr>
        </p:nvSpPr>
        <p:spPr/>
        <p:txBody>
          <a:bodyPr/>
          <a:lstStyle/>
          <a:p>
            <a:r>
              <a:rPr lang="en-US" dirty="0" smtClean="0"/>
              <a:t>Version Everything!</a:t>
            </a:r>
          </a:p>
          <a:p>
            <a:pPr lvl="1"/>
            <a:r>
              <a:rPr lang="en-US" dirty="0" smtClean="0"/>
              <a:t>Make this version number obvious </a:t>
            </a:r>
            <a:r>
              <a:rPr lang="en-US" b="1" dirty="0" smtClean="0"/>
              <a:t>in program</a:t>
            </a:r>
          </a:p>
          <a:p>
            <a:r>
              <a:rPr lang="en-US" dirty="0" smtClean="0"/>
              <a:t>Maintain a nightly build for testing</a:t>
            </a:r>
          </a:p>
          <a:p>
            <a:r>
              <a:rPr lang="en-US" dirty="0" smtClean="0"/>
              <a:t>Release frequently (quarterly, semi-annual)</a:t>
            </a:r>
          </a:p>
          <a:p>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37</a:t>
            </a:fld>
            <a:endParaRPr lang="en-US"/>
          </a:p>
        </p:txBody>
      </p:sp>
      <p:grpSp>
        <p:nvGrpSpPr>
          <p:cNvPr id="8" name="Group 7"/>
          <p:cNvGrpSpPr/>
          <p:nvPr/>
        </p:nvGrpSpPr>
        <p:grpSpPr>
          <a:xfrm>
            <a:off x="0" y="0"/>
            <a:ext cx="7229248" cy="369332"/>
            <a:chOff x="0" y="0"/>
            <a:chExt cx="7229248" cy="369332"/>
          </a:xfrm>
        </p:grpSpPr>
        <p:sp>
          <p:nvSpPr>
            <p:cNvPr id="9" name="TextBox 8"/>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0" name="TextBox 9"/>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1" name="TextBox 10"/>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2" name="TextBox 11"/>
            <p:cNvSpPr txBox="1"/>
            <p:nvPr/>
          </p:nvSpPr>
          <p:spPr>
            <a:xfrm>
              <a:off x="4400550" y="0"/>
              <a:ext cx="1479892" cy="369332"/>
            </a:xfrm>
            <a:prstGeom prst="rect">
              <a:avLst/>
            </a:prstGeom>
            <a:solidFill>
              <a:schemeClr val="bg1">
                <a:lumMod val="85000"/>
                <a:lumOff val="15000"/>
              </a:schemeClr>
            </a:solidFill>
          </p:spPr>
          <p:txBody>
            <a:bodyPr wrap="none" rtlCol="0">
              <a:spAutoFit/>
            </a:bodyPr>
            <a:lstStyle/>
            <a:p>
              <a:r>
                <a:rPr lang="en-US" dirty="0" smtClean="0"/>
                <a:t>Collaboration</a:t>
              </a:r>
              <a:endParaRPr lang="en-US" dirty="0"/>
            </a:p>
          </p:txBody>
        </p:sp>
        <p:sp>
          <p:nvSpPr>
            <p:cNvPr id="13" name="TextBox 12"/>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a:t>
            </a:r>
            <a:endParaRPr lang="en-US" dirty="0"/>
          </a:p>
        </p:txBody>
      </p:sp>
      <p:sp>
        <p:nvSpPr>
          <p:cNvPr id="3" name="Content Placeholder 2"/>
          <p:cNvSpPr>
            <a:spLocks noGrp="1"/>
          </p:cNvSpPr>
          <p:nvPr>
            <p:ph sz="half" idx="1"/>
          </p:nvPr>
        </p:nvSpPr>
        <p:spPr/>
        <p:txBody>
          <a:bodyPr/>
          <a:lstStyle/>
          <a:p>
            <a:r>
              <a:rPr lang="en-US" dirty="0" smtClean="0"/>
              <a:t>Document with  examples</a:t>
            </a:r>
          </a:p>
          <a:p>
            <a:pPr lvl="1"/>
            <a:r>
              <a:rPr lang="en-US" dirty="0" smtClean="0"/>
              <a:t>Provide complete examples that users can follow with live data</a:t>
            </a:r>
          </a:p>
          <a:p>
            <a:pPr lvl="1"/>
            <a:r>
              <a:rPr lang="en-US" dirty="0" smtClean="0"/>
              <a:t>Wiki-Pages</a:t>
            </a:r>
          </a:p>
          <a:p>
            <a:r>
              <a:rPr lang="en-US" dirty="0" smtClean="0"/>
              <a:t>Document in code</a:t>
            </a:r>
          </a:p>
          <a:p>
            <a:pPr lvl="1"/>
            <a:r>
              <a:rPr lang="en-US" dirty="0" err="1" smtClean="0"/>
              <a:t>Doxygen</a:t>
            </a:r>
            <a:r>
              <a:rPr lang="en-US" dirty="0" smtClean="0"/>
              <a:t> </a:t>
            </a:r>
          </a:p>
          <a:p>
            <a:pPr lvl="1"/>
            <a:r>
              <a:rPr lang="en-US" dirty="0" err="1" smtClean="0"/>
              <a:t>Javadoc</a:t>
            </a:r>
            <a:r>
              <a:rPr lang="en-US" dirty="0" smtClean="0"/>
              <a:t> </a:t>
            </a:r>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38</a:t>
            </a:fld>
            <a:endParaRPr lang="en-US"/>
          </a:p>
        </p:txBody>
      </p:sp>
      <p:grpSp>
        <p:nvGrpSpPr>
          <p:cNvPr id="8" name="Group 7"/>
          <p:cNvGrpSpPr/>
          <p:nvPr/>
        </p:nvGrpSpPr>
        <p:grpSpPr>
          <a:xfrm>
            <a:off x="0" y="0"/>
            <a:ext cx="7229248" cy="369332"/>
            <a:chOff x="0" y="0"/>
            <a:chExt cx="7229248" cy="369332"/>
          </a:xfrm>
        </p:grpSpPr>
        <p:sp>
          <p:nvSpPr>
            <p:cNvPr id="9" name="TextBox 8"/>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0" name="TextBox 9"/>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1" name="TextBox 10"/>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2" name="TextBox 11"/>
            <p:cNvSpPr txBox="1"/>
            <p:nvPr/>
          </p:nvSpPr>
          <p:spPr>
            <a:xfrm>
              <a:off x="4400550" y="0"/>
              <a:ext cx="1479892" cy="369332"/>
            </a:xfrm>
            <a:prstGeom prst="rect">
              <a:avLst/>
            </a:prstGeom>
            <a:solidFill>
              <a:schemeClr val="bg1">
                <a:lumMod val="85000"/>
                <a:lumOff val="15000"/>
              </a:schemeClr>
            </a:solidFill>
          </p:spPr>
          <p:txBody>
            <a:bodyPr wrap="none" rtlCol="0">
              <a:spAutoFit/>
            </a:bodyPr>
            <a:lstStyle/>
            <a:p>
              <a:r>
                <a:rPr lang="en-US" dirty="0" smtClean="0"/>
                <a:t>Collaboration</a:t>
              </a:r>
              <a:endParaRPr lang="en-US" dirty="0"/>
            </a:p>
          </p:txBody>
        </p:sp>
        <p:sp>
          <p:nvSpPr>
            <p:cNvPr id="13" name="TextBox 12"/>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pic>
        <p:nvPicPr>
          <p:cNvPr id="93187" name="Picture 3"/>
          <p:cNvPicPr>
            <a:picLocks noChangeAspect="1" noChangeArrowheads="1"/>
          </p:cNvPicPr>
          <p:nvPr/>
        </p:nvPicPr>
        <p:blipFill>
          <a:blip r:embed="rId2" cstate="print"/>
          <a:srcRect l="22778" t="20465" r="33333" b="16279"/>
          <a:stretch>
            <a:fillRect/>
          </a:stretch>
        </p:blipFill>
        <p:spPr bwMode="auto">
          <a:xfrm>
            <a:off x="4849906" y="2209800"/>
            <a:ext cx="3895165"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Rectangle 4"/>
          <p:cNvSpPr>
            <a:spLocks noGrp="1" noChangeArrowheads="1"/>
          </p:cNvSpPr>
          <p:nvPr>
            <p:ph type="title"/>
          </p:nvPr>
        </p:nvSpPr>
        <p:spPr/>
        <p:txBody>
          <a:bodyPr/>
          <a:lstStyle/>
          <a:p>
            <a:r>
              <a:rPr lang="en-US" sz="4400" dirty="0" smtClean="0"/>
              <a:t>Project Organization</a:t>
            </a:r>
            <a:endParaRPr lang="en-US" sz="4100" dirty="0"/>
          </a:p>
        </p:txBody>
      </p:sp>
      <p:sp>
        <p:nvSpPr>
          <p:cNvPr id="12" name="Date Placeholder 3"/>
          <p:cNvSpPr>
            <a:spLocks noGrp="1"/>
          </p:cNvSpPr>
          <p:nvPr>
            <p:ph type="dt" sz="half" idx="10"/>
          </p:nvPr>
        </p:nvSpPr>
        <p:spPr/>
        <p:txBody>
          <a:bodyPr/>
          <a:lstStyle/>
          <a:p>
            <a:r>
              <a:rPr lang="en-US" smtClean="0"/>
              <a:t>September 24, 2010</a:t>
            </a:r>
            <a:endParaRPr lang="en-US" dirty="0"/>
          </a:p>
        </p:txBody>
      </p:sp>
      <p:sp>
        <p:nvSpPr>
          <p:cNvPr id="13" name="Footer Placeholder 4"/>
          <p:cNvSpPr>
            <a:spLocks noGrp="1"/>
          </p:cNvSpPr>
          <p:nvPr>
            <p:ph type="ftr" sz="quarter" idx="11"/>
          </p:nvPr>
        </p:nvSpPr>
        <p:spPr/>
        <p:txBody>
          <a:bodyPr/>
          <a:lstStyle/>
          <a:p>
            <a:pPr algn="ctr"/>
            <a:r>
              <a:rPr lang="en-US" smtClean="0"/>
              <a:t>MICCAI 2010</a:t>
            </a:r>
            <a:endParaRPr lang="en-US" dirty="0"/>
          </a:p>
        </p:txBody>
      </p:sp>
      <p:sp>
        <p:nvSpPr>
          <p:cNvPr id="14" name="Slide Number Placeholder 5"/>
          <p:cNvSpPr>
            <a:spLocks noGrp="1"/>
          </p:cNvSpPr>
          <p:nvPr>
            <p:ph type="sldNum" sz="quarter" idx="12"/>
          </p:nvPr>
        </p:nvSpPr>
        <p:spPr/>
        <p:txBody>
          <a:bodyPr/>
          <a:lstStyle/>
          <a:p>
            <a:fld id="{A7C7535D-85B3-46A2-AB80-082098DDCC90}" type="slidenum">
              <a:rPr lang="en-US"/>
              <a:pPr/>
              <a:t>39</a:t>
            </a:fld>
            <a:endParaRPr lang="en-US"/>
          </a:p>
        </p:txBody>
      </p:sp>
      <p:sp>
        <p:nvSpPr>
          <p:cNvPr id="138246" name="Rectangle 6"/>
          <p:cNvSpPr>
            <a:spLocks noChangeArrowheads="1"/>
          </p:cNvSpPr>
          <p:nvPr/>
        </p:nvSpPr>
        <p:spPr bwMode="auto">
          <a:xfrm>
            <a:off x="4191000" y="2362200"/>
            <a:ext cx="4642925" cy="3124200"/>
          </a:xfrm>
          <a:prstGeom prst="rect">
            <a:avLst/>
          </a:prstGeom>
          <a:gradFill>
            <a:gsLst>
              <a:gs pos="0">
                <a:schemeClr val="accent1">
                  <a:shade val="30000"/>
                  <a:satMod val="115000"/>
                </a:schemeClr>
              </a:gs>
              <a:gs pos="50000">
                <a:schemeClr val="accent1">
                  <a:shade val="67500"/>
                  <a:satMod val="115000"/>
                </a:schemeClr>
              </a:gs>
              <a:gs pos="100000">
                <a:schemeClr val="accent1">
                  <a:shade val="100000"/>
                  <a:satMod val="115000"/>
                </a:schemeClr>
              </a:gs>
            </a:gsLst>
            <a:lin ang="3000000" scaled="0"/>
          </a:gradFill>
          <a:ln w="9525">
            <a:solidFill>
              <a:schemeClr val="tx1"/>
            </a:solidFill>
            <a:miter lim="800000"/>
            <a:headEnd/>
            <a:tailEnd/>
          </a:ln>
          <a:effectLst/>
        </p:spPr>
        <p:txBody>
          <a:bodyPr wrap="none" anchor="ctr"/>
          <a:lstStyle/>
          <a:p>
            <a:endParaRPr lang="en-US"/>
          </a:p>
        </p:txBody>
      </p:sp>
      <p:pic>
        <p:nvPicPr>
          <p:cNvPr id="15" name="Picture 14" descr="ISMRM_2010_MCRUISEv1.png"/>
          <p:cNvPicPr>
            <a:picLocks noChangeAspect="1"/>
          </p:cNvPicPr>
          <p:nvPr/>
        </p:nvPicPr>
        <p:blipFill>
          <a:blip r:embed="rId3" cstate="screen"/>
          <a:srcRect/>
          <a:stretch>
            <a:fillRect/>
          </a:stretch>
        </p:blipFill>
        <p:spPr>
          <a:xfrm>
            <a:off x="4267200" y="2133600"/>
            <a:ext cx="4441609" cy="3069967"/>
          </a:xfrm>
          <a:prstGeom prst="rect">
            <a:avLst/>
          </a:prstGeom>
        </p:spPr>
      </p:pic>
      <p:sp>
        <p:nvSpPr>
          <p:cNvPr id="19" name="Content Placeholder 2"/>
          <p:cNvSpPr>
            <a:spLocks noGrp="1"/>
          </p:cNvSpPr>
          <p:nvPr>
            <p:ph idx="1"/>
          </p:nvPr>
        </p:nvSpPr>
        <p:spPr>
          <a:xfrm>
            <a:off x="457200" y="1775191"/>
            <a:ext cx="3733800" cy="4625609"/>
          </a:xfrm>
        </p:spPr>
        <p:txBody>
          <a:bodyPr>
            <a:normAutofit/>
          </a:bodyPr>
          <a:lstStyle/>
          <a:p>
            <a:r>
              <a:rPr lang="en-US" sz="2800" dirty="0" smtClean="0"/>
              <a:t>Imaging involves</a:t>
            </a:r>
          </a:p>
          <a:p>
            <a:pPr lvl="1"/>
            <a:r>
              <a:rPr lang="en-US" sz="2400" dirty="0" smtClean="0"/>
              <a:t>Large datasets </a:t>
            </a:r>
          </a:p>
          <a:p>
            <a:pPr lvl="1"/>
            <a:r>
              <a:rPr lang="en-US" sz="2400" dirty="0" smtClean="0"/>
              <a:t>Heterogeneous data</a:t>
            </a:r>
          </a:p>
          <a:p>
            <a:pPr lvl="1"/>
            <a:r>
              <a:rPr lang="en-US" sz="2400" dirty="0" smtClean="0"/>
              <a:t>Hierarchical analysis </a:t>
            </a:r>
          </a:p>
          <a:p>
            <a:pPr lvl="1"/>
            <a:r>
              <a:rPr lang="en-US" sz="2400" dirty="0" smtClean="0"/>
              <a:t>Diverse software algorithms </a:t>
            </a:r>
          </a:p>
          <a:p>
            <a:pPr lvl="1"/>
            <a:r>
              <a:rPr lang="en-US" sz="2400" dirty="0" smtClean="0"/>
              <a:t>Varied data representation</a:t>
            </a:r>
            <a:endParaRPr lang="en-US" sz="2400" dirty="0"/>
          </a:p>
        </p:txBody>
      </p:sp>
      <p:grpSp>
        <p:nvGrpSpPr>
          <p:cNvPr id="2" name="Group 8"/>
          <p:cNvGrpSpPr/>
          <p:nvPr/>
        </p:nvGrpSpPr>
        <p:grpSpPr>
          <a:xfrm>
            <a:off x="0" y="0"/>
            <a:ext cx="7229248" cy="369332"/>
            <a:chOff x="0" y="0"/>
            <a:chExt cx="7229248" cy="369332"/>
          </a:xfrm>
        </p:grpSpPr>
        <p:sp>
          <p:nvSpPr>
            <p:cNvPr id="10" name="TextBox 9"/>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1" name="TextBox 10"/>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6" name="TextBox 15"/>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7" name="TextBox 16"/>
            <p:cNvSpPr txBox="1"/>
            <p:nvPr/>
          </p:nvSpPr>
          <p:spPr>
            <a:xfrm>
              <a:off x="4400550" y="0"/>
              <a:ext cx="1479892" cy="369332"/>
            </a:xfrm>
            <a:prstGeom prst="rect">
              <a:avLst/>
            </a:prstGeom>
            <a:solidFill>
              <a:schemeClr val="bg1">
                <a:lumMod val="85000"/>
                <a:lumOff val="15000"/>
              </a:schemeClr>
            </a:solidFill>
          </p:spPr>
          <p:txBody>
            <a:bodyPr wrap="none" rtlCol="0">
              <a:spAutoFit/>
            </a:bodyPr>
            <a:lstStyle/>
            <a:p>
              <a:r>
                <a:rPr lang="en-US" dirty="0" smtClean="0"/>
                <a:t>Collaboration</a:t>
              </a:r>
              <a:endParaRPr lang="en-US" dirty="0"/>
            </a:p>
          </p:txBody>
        </p:sp>
        <p:sp>
          <p:nvSpPr>
            <p:cNvPr id="18" name="TextBox 17"/>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sz="half" idx="2"/>
          </p:nvPr>
        </p:nvGraphicFramePr>
        <p:xfrm>
          <a:off x="2667000" y="1773238"/>
          <a:ext cx="4038600" cy="4624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3" name="Picture 22" descr="Untitled-3.png"/>
          <p:cNvPicPr>
            <a:picLocks noChangeAspect="1"/>
          </p:cNvPicPr>
          <p:nvPr/>
        </p:nvPicPr>
        <p:blipFill>
          <a:blip r:embed="rId7" cstate="print"/>
          <a:stretch>
            <a:fillRect/>
          </a:stretch>
        </p:blipFill>
        <p:spPr>
          <a:xfrm>
            <a:off x="3956108" y="4800600"/>
            <a:ext cx="1454092" cy="990600"/>
          </a:xfrm>
          <a:prstGeom prst="rect">
            <a:avLst/>
          </a:prstGeom>
        </p:spPr>
      </p:pic>
      <p:sp>
        <p:nvSpPr>
          <p:cNvPr id="17" name="Oval 4"/>
          <p:cNvSpPr/>
          <p:nvPr/>
        </p:nvSpPr>
        <p:spPr>
          <a:xfrm>
            <a:off x="2370175" y="4594860"/>
            <a:ext cx="1142288" cy="807720"/>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en-US" sz="2400" kern="1200" dirty="0"/>
          </a:p>
        </p:txBody>
      </p:sp>
      <p:sp>
        <p:nvSpPr>
          <p:cNvPr id="2" name="Title 1"/>
          <p:cNvSpPr>
            <a:spLocks noGrp="1"/>
          </p:cNvSpPr>
          <p:nvPr>
            <p:ph type="title"/>
          </p:nvPr>
        </p:nvSpPr>
        <p:spPr>
          <a:xfrm>
            <a:off x="457200" y="228600"/>
            <a:ext cx="8229600" cy="1251062"/>
          </a:xfrm>
        </p:spPr>
        <p:txBody>
          <a:bodyPr>
            <a:noAutofit/>
          </a:bodyPr>
          <a:lstStyle/>
          <a:p>
            <a:r>
              <a:rPr lang="en-US" sz="3600" dirty="0" smtClean="0"/>
              <a:t>Onion Architecture:</a:t>
            </a:r>
            <a:br>
              <a:rPr lang="en-US" sz="3600" dirty="0" smtClean="0"/>
            </a:br>
            <a:r>
              <a:rPr lang="en-US" sz="3600" dirty="0" smtClean="0"/>
              <a:t>Layers of Responsibility  </a:t>
            </a:r>
            <a:endParaRPr lang="en-US" sz="3600" dirty="0"/>
          </a:p>
        </p:txBody>
      </p:sp>
      <p:sp>
        <p:nvSpPr>
          <p:cNvPr id="3" name="Content Placeholder 2"/>
          <p:cNvSpPr>
            <a:spLocks noGrp="1"/>
          </p:cNvSpPr>
          <p:nvPr>
            <p:ph sz="half" idx="1"/>
          </p:nvPr>
        </p:nvSpPr>
        <p:spPr/>
        <p:txBody>
          <a:bodyPr/>
          <a:lstStyle/>
          <a:p>
            <a:endParaRPr lang="en-US" dirty="0" smtClean="0"/>
          </a:p>
          <a:p>
            <a:endParaRPr lang="en-US" dirty="0"/>
          </a:p>
        </p:txBody>
      </p:sp>
      <p:sp>
        <p:nvSpPr>
          <p:cNvPr id="5" name="Date Placeholder 4"/>
          <p:cNvSpPr>
            <a:spLocks noGrp="1"/>
          </p:cNvSpPr>
          <p:nvPr>
            <p:ph type="dt" sz="half" idx="10"/>
          </p:nvPr>
        </p:nvSpPr>
        <p:spPr/>
        <p:txBody>
          <a:bodyPr/>
          <a:lstStyle/>
          <a:p>
            <a:r>
              <a:rPr lang="en-US" smtClean="0"/>
              <a:t>September 24, 2010</a:t>
            </a:r>
            <a:endParaRPr lang="en-US"/>
          </a:p>
        </p:txBody>
      </p:sp>
      <p:sp>
        <p:nvSpPr>
          <p:cNvPr id="6" name="Footer Placeholder 5"/>
          <p:cNvSpPr>
            <a:spLocks noGrp="1"/>
          </p:cNvSpPr>
          <p:nvPr>
            <p:ph type="ftr" sz="quarter" idx="11"/>
          </p:nvPr>
        </p:nvSpPr>
        <p:spPr/>
        <p:txBody>
          <a:bodyPr/>
          <a:lstStyle/>
          <a:p>
            <a:pPr algn="ctr"/>
            <a:r>
              <a:rPr lang="en-US" smtClean="0"/>
              <a:t>MICCAI 2010</a:t>
            </a:r>
            <a:endParaRPr lang="en-US" dirty="0"/>
          </a:p>
        </p:txBody>
      </p:sp>
      <p:sp>
        <p:nvSpPr>
          <p:cNvPr id="7" name="Slide Number Placeholder 6"/>
          <p:cNvSpPr>
            <a:spLocks noGrp="1"/>
          </p:cNvSpPr>
          <p:nvPr>
            <p:ph type="sldNum" sz="quarter" idx="12"/>
          </p:nvPr>
        </p:nvSpPr>
        <p:spPr/>
        <p:txBody>
          <a:bodyPr/>
          <a:lstStyle/>
          <a:p>
            <a:fld id="{DD04E2A2-D125-4F5C-92A2-C640FDE59F04}" type="slidenum">
              <a:rPr lang="en-US" smtClean="0"/>
              <a:pPr/>
              <a:t>40</a:t>
            </a:fld>
            <a:endParaRPr lang="en-US"/>
          </a:p>
        </p:txBody>
      </p:sp>
      <p:sp>
        <p:nvSpPr>
          <p:cNvPr id="9" name="TextBox 8"/>
          <p:cNvSpPr txBox="1"/>
          <p:nvPr/>
        </p:nvSpPr>
        <p:spPr>
          <a:xfrm>
            <a:off x="4150830" y="4876800"/>
            <a:ext cx="1208601" cy="1015663"/>
          </a:xfrm>
          <a:prstGeom prst="rect">
            <a:avLst/>
          </a:prstGeom>
          <a:noFill/>
        </p:spPr>
        <p:txBody>
          <a:bodyPr wrap="none" rtlCol="0">
            <a:spAutoFit/>
          </a:bodyPr>
          <a:lstStyle/>
          <a:p>
            <a:pPr algn="ctr"/>
            <a:r>
              <a:rPr lang="en-US" sz="2000" b="1" dirty="0" smtClean="0"/>
              <a:t>JIST Core</a:t>
            </a:r>
          </a:p>
          <a:p>
            <a:pPr lvl="0" algn="ctr"/>
            <a:r>
              <a:rPr lang="en-US" sz="2000" b="1" dirty="0" smtClean="0"/>
              <a:t>52,331</a:t>
            </a:r>
          </a:p>
          <a:p>
            <a:pPr algn="ctr"/>
            <a:endParaRPr lang="en-US" sz="2000" b="1" dirty="0"/>
          </a:p>
        </p:txBody>
      </p:sp>
      <p:sp>
        <p:nvSpPr>
          <p:cNvPr id="11" name="Rectangle 10"/>
          <p:cNvSpPr/>
          <p:nvPr/>
        </p:nvSpPr>
        <p:spPr>
          <a:xfrm>
            <a:off x="3890586" y="3810000"/>
            <a:ext cx="1600246" cy="707886"/>
          </a:xfrm>
          <a:prstGeom prst="rect">
            <a:avLst/>
          </a:prstGeom>
        </p:spPr>
        <p:txBody>
          <a:bodyPr wrap="none">
            <a:spAutoFit/>
          </a:bodyPr>
          <a:lstStyle/>
          <a:p>
            <a:pPr lvl="0" algn="ctr"/>
            <a:r>
              <a:rPr lang="en-US" sz="2000" b="1" dirty="0" smtClean="0"/>
              <a:t>Open Source</a:t>
            </a:r>
          </a:p>
          <a:p>
            <a:pPr lvl="0" algn="ctr"/>
            <a:r>
              <a:rPr lang="en-US" sz="2000" b="1" dirty="0" smtClean="0"/>
              <a:t>78,563</a:t>
            </a:r>
            <a:endParaRPr lang="en-US" sz="2000" b="1" dirty="0"/>
          </a:p>
        </p:txBody>
      </p:sp>
      <p:sp>
        <p:nvSpPr>
          <p:cNvPr id="12" name="Rectangle 11"/>
          <p:cNvSpPr/>
          <p:nvPr/>
        </p:nvSpPr>
        <p:spPr>
          <a:xfrm>
            <a:off x="4178824" y="2971800"/>
            <a:ext cx="1053494" cy="707886"/>
          </a:xfrm>
          <a:prstGeom prst="rect">
            <a:avLst/>
          </a:prstGeom>
        </p:spPr>
        <p:txBody>
          <a:bodyPr wrap="none">
            <a:spAutoFit/>
          </a:bodyPr>
          <a:lstStyle/>
          <a:p>
            <a:pPr lvl="0" algn="ctr"/>
            <a:r>
              <a:rPr lang="en-US" sz="2000" b="1" dirty="0" smtClean="0"/>
              <a:t>Release</a:t>
            </a:r>
          </a:p>
          <a:p>
            <a:pPr lvl="0" algn="ctr"/>
            <a:r>
              <a:rPr lang="en-US" sz="2000" b="1" dirty="0" smtClean="0"/>
              <a:t>104,952</a:t>
            </a:r>
            <a:endParaRPr lang="en-US" sz="2000" b="1" dirty="0"/>
          </a:p>
        </p:txBody>
      </p:sp>
      <p:sp>
        <p:nvSpPr>
          <p:cNvPr id="13" name="Rectangle 12"/>
          <p:cNvSpPr/>
          <p:nvPr/>
        </p:nvSpPr>
        <p:spPr>
          <a:xfrm>
            <a:off x="3276600" y="2438400"/>
            <a:ext cx="2991140" cy="400110"/>
          </a:xfrm>
          <a:prstGeom prst="rect">
            <a:avLst/>
          </a:prstGeom>
        </p:spPr>
        <p:txBody>
          <a:bodyPr wrap="none">
            <a:spAutoFit/>
          </a:bodyPr>
          <a:lstStyle/>
          <a:p>
            <a:pPr lvl="0" algn="ctr"/>
            <a:r>
              <a:rPr lang="en-US" sz="2000" b="1" dirty="0" smtClean="0"/>
              <a:t>Private and Collaborators</a:t>
            </a:r>
            <a:endParaRPr lang="en-US" sz="2000" b="1" dirty="0"/>
          </a:p>
        </p:txBody>
      </p:sp>
      <p:grpSp>
        <p:nvGrpSpPr>
          <p:cNvPr id="21" name="Group 8"/>
          <p:cNvGrpSpPr/>
          <p:nvPr/>
        </p:nvGrpSpPr>
        <p:grpSpPr>
          <a:xfrm>
            <a:off x="0" y="0"/>
            <a:ext cx="7229248" cy="369332"/>
            <a:chOff x="0" y="0"/>
            <a:chExt cx="7229248" cy="369332"/>
          </a:xfrm>
        </p:grpSpPr>
        <p:sp>
          <p:nvSpPr>
            <p:cNvPr id="22" name="TextBox 21"/>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28" name="TextBox 27"/>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31" name="TextBox 30"/>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32" name="TextBox 31"/>
            <p:cNvSpPr txBox="1"/>
            <p:nvPr/>
          </p:nvSpPr>
          <p:spPr>
            <a:xfrm>
              <a:off x="4400550" y="0"/>
              <a:ext cx="1479892" cy="369332"/>
            </a:xfrm>
            <a:prstGeom prst="rect">
              <a:avLst/>
            </a:prstGeom>
            <a:solidFill>
              <a:schemeClr val="bg1">
                <a:lumMod val="85000"/>
                <a:lumOff val="15000"/>
              </a:schemeClr>
            </a:solidFill>
          </p:spPr>
          <p:txBody>
            <a:bodyPr wrap="none" rtlCol="0">
              <a:spAutoFit/>
            </a:bodyPr>
            <a:lstStyle/>
            <a:p>
              <a:r>
                <a:rPr lang="en-US" dirty="0" smtClean="0"/>
                <a:t>Collaboration</a:t>
              </a:r>
              <a:endParaRPr lang="en-US" dirty="0"/>
            </a:p>
          </p:txBody>
        </p:sp>
        <p:sp>
          <p:nvSpPr>
            <p:cNvPr id="33" name="TextBox 32"/>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Platform Integration</a:t>
            </a:r>
            <a:endParaRPr lang="en-US" dirty="0"/>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41</a:t>
            </a:fld>
            <a:endParaRPr lang="en-US"/>
          </a:p>
        </p:txBody>
      </p:sp>
      <p:pic>
        <p:nvPicPr>
          <p:cNvPr id="7" name="Content Placeholder 7" descr="Figure 1.tif"/>
          <p:cNvPicPr>
            <a:picLocks noGrp="1"/>
          </p:cNvPicPr>
          <p:nvPr>
            <p:ph idx="1"/>
          </p:nvPr>
        </p:nvPicPr>
        <p:blipFill>
          <a:blip r:embed="rId2" cstate="screen"/>
          <a:stretch>
            <a:fillRect/>
          </a:stretch>
        </p:blipFill>
        <p:spPr>
          <a:xfrm>
            <a:off x="551064" y="2362200"/>
            <a:ext cx="2271080" cy="1447800"/>
          </a:xfrm>
          <a:prstGeom prst="rect">
            <a:avLst/>
          </a:prstGeom>
        </p:spPr>
      </p:pic>
      <p:pic>
        <p:nvPicPr>
          <p:cNvPr id="8" name="Content Placeholder 6" descr="Figure 2.tif"/>
          <p:cNvPicPr>
            <a:picLocks/>
          </p:cNvPicPr>
          <p:nvPr/>
        </p:nvPicPr>
        <p:blipFill>
          <a:blip r:embed="rId3" cstate="screen"/>
          <a:stretch>
            <a:fillRect/>
          </a:stretch>
        </p:blipFill>
        <p:spPr>
          <a:xfrm>
            <a:off x="1008264" y="3276600"/>
            <a:ext cx="2546774" cy="1752600"/>
          </a:xfrm>
          <a:prstGeom prst="rect">
            <a:avLst/>
          </a:prstGeom>
        </p:spPr>
      </p:pic>
      <p:pic>
        <p:nvPicPr>
          <p:cNvPr id="9" name="Content Placeholder 7" descr="Figure 3.tif"/>
          <p:cNvPicPr>
            <a:picLocks/>
          </p:cNvPicPr>
          <p:nvPr/>
        </p:nvPicPr>
        <p:blipFill>
          <a:blip r:embed="rId4" cstate="screen"/>
          <a:stretch>
            <a:fillRect/>
          </a:stretch>
        </p:blipFill>
        <p:spPr>
          <a:xfrm>
            <a:off x="1465464" y="4267200"/>
            <a:ext cx="2573136" cy="1295400"/>
          </a:xfrm>
          <a:prstGeom prst="rect">
            <a:avLst/>
          </a:prstGeom>
        </p:spPr>
      </p:pic>
      <p:grpSp>
        <p:nvGrpSpPr>
          <p:cNvPr id="3" name="Group 24"/>
          <p:cNvGrpSpPr/>
          <p:nvPr/>
        </p:nvGrpSpPr>
        <p:grpSpPr>
          <a:xfrm>
            <a:off x="4800600" y="1921042"/>
            <a:ext cx="4191000" cy="4632158"/>
            <a:chOff x="4800600" y="1752600"/>
            <a:chExt cx="4343400" cy="4800600"/>
          </a:xfrm>
        </p:grpSpPr>
        <p:grpSp>
          <p:nvGrpSpPr>
            <p:cNvPr id="10" name="Group 12"/>
            <p:cNvGrpSpPr/>
            <p:nvPr/>
          </p:nvGrpSpPr>
          <p:grpSpPr>
            <a:xfrm>
              <a:off x="6553200" y="4800600"/>
              <a:ext cx="2291862" cy="1752600"/>
              <a:chOff x="6096000" y="4495800"/>
              <a:chExt cx="2889739" cy="2209800"/>
            </a:xfrm>
          </p:grpSpPr>
          <p:sp>
            <p:nvSpPr>
              <p:cNvPr id="14" name="Oval 13"/>
              <p:cNvSpPr/>
              <p:nvPr/>
            </p:nvSpPr>
            <p:spPr>
              <a:xfrm>
                <a:off x="6858000" y="5105400"/>
                <a:ext cx="15240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5" name="Picture 2" descr="Slicer3.4-cover"/>
              <p:cNvPicPr>
                <a:picLocks noChangeAspect="1" noChangeArrowheads="1"/>
              </p:cNvPicPr>
              <p:nvPr/>
            </p:nvPicPr>
            <p:blipFill>
              <a:blip r:embed="rId5" cstate="screen">
                <a:clrChange>
                  <a:clrFrom>
                    <a:srgbClr val="FEFEFE"/>
                  </a:clrFrom>
                  <a:clrTo>
                    <a:srgbClr val="FEFEFE">
                      <a:alpha val="0"/>
                    </a:srgbClr>
                  </a:clrTo>
                </a:clrChange>
              </a:blip>
              <a:srcRect/>
              <a:stretch>
                <a:fillRect/>
              </a:stretch>
            </p:blipFill>
            <p:spPr bwMode="auto">
              <a:xfrm>
                <a:off x="6096000" y="4495800"/>
                <a:ext cx="2889739" cy="2209800"/>
              </a:xfrm>
              <a:prstGeom prst="rect">
                <a:avLst/>
              </a:prstGeom>
              <a:noFill/>
            </p:spPr>
          </p:pic>
        </p:grpSp>
        <p:pic>
          <p:nvPicPr>
            <p:cNvPr id="16" name="Picture 3"/>
            <p:cNvPicPr>
              <a:picLocks noChangeAspect="1" noChangeArrowheads="1"/>
            </p:cNvPicPr>
            <p:nvPr/>
          </p:nvPicPr>
          <p:blipFill>
            <a:blip r:embed="rId6" cstate="screen"/>
            <a:srcRect/>
            <a:stretch>
              <a:fillRect/>
            </a:stretch>
          </p:blipFill>
          <p:spPr bwMode="auto">
            <a:xfrm>
              <a:off x="5181600" y="3429000"/>
              <a:ext cx="2175641" cy="1389993"/>
            </a:xfrm>
            <a:prstGeom prst="rect">
              <a:avLst/>
            </a:prstGeom>
            <a:noFill/>
            <a:ln w="9525">
              <a:noFill/>
              <a:miter lim="800000"/>
              <a:headEnd/>
              <a:tailEnd/>
            </a:ln>
          </p:spPr>
        </p:pic>
        <p:pic>
          <p:nvPicPr>
            <p:cNvPr id="115714" name="Picture 2" descr="BrainVoyager Brain Tutor "/>
            <p:cNvPicPr>
              <a:picLocks noChangeAspect="1" noChangeArrowheads="1"/>
            </p:cNvPicPr>
            <p:nvPr/>
          </p:nvPicPr>
          <p:blipFill>
            <a:blip r:embed="rId7" cstate="screen"/>
            <a:srcRect/>
            <a:stretch>
              <a:fillRect/>
            </a:stretch>
          </p:blipFill>
          <p:spPr bwMode="auto">
            <a:xfrm>
              <a:off x="5105400" y="1905000"/>
              <a:ext cx="2078181" cy="1524000"/>
            </a:xfrm>
            <a:prstGeom prst="rect">
              <a:avLst/>
            </a:prstGeom>
            <a:noFill/>
          </p:spPr>
        </p:pic>
        <p:pic>
          <p:nvPicPr>
            <p:cNvPr id="115716" name="Picture 4" descr="Example image displaying some features of Mango."/>
            <p:cNvPicPr>
              <a:picLocks noChangeAspect="1" noChangeArrowheads="1"/>
            </p:cNvPicPr>
            <p:nvPr/>
          </p:nvPicPr>
          <p:blipFill>
            <a:blip r:embed="rId8" cstate="screen"/>
            <a:srcRect/>
            <a:stretch>
              <a:fillRect/>
            </a:stretch>
          </p:blipFill>
          <p:spPr bwMode="auto">
            <a:xfrm>
              <a:off x="7086600" y="2667000"/>
              <a:ext cx="1819492" cy="1447800"/>
            </a:xfrm>
            <a:prstGeom prst="rect">
              <a:avLst/>
            </a:prstGeom>
            <a:noFill/>
          </p:spPr>
        </p:pic>
        <p:pic>
          <p:nvPicPr>
            <p:cNvPr id="115718" name="Picture 6" descr="NeuroDebian on OS X (FSLView, Caret view)"/>
            <p:cNvPicPr>
              <a:picLocks noChangeAspect="1" noChangeArrowheads="1"/>
            </p:cNvPicPr>
            <p:nvPr/>
          </p:nvPicPr>
          <p:blipFill>
            <a:blip r:embed="rId9" cstate="screen"/>
            <a:srcRect/>
            <a:stretch>
              <a:fillRect/>
            </a:stretch>
          </p:blipFill>
          <p:spPr bwMode="auto">
            <a:xfrm>
              <a:off x="4800600" y="4876800"/>
              <a:ext cx="1930400" cy="1447800"/>
            </a:xfrm>
            <a:prstGeom prst="rect">
              <a:avLst/>
            </a:prstGeom>
            <a:noFill/>
          </p:spPr>
        </p:pic>
        <p:pic>
          <p:nvPicPr>
            <p:cNvPr id="115720" name="Picture 8" descr="White matter morphometry with DTI-TK"/>
            <p:cNvPicPr>
              <a:picLocks noChangeAspect="1" noChangeArrowheads="1"/>
            </p:cNvPicPr>
            <p:nvPr/>
          </p:nvPicPr>
          <p:blipFill>
            <a:blip r:embed="rId10" cstate="screen"/>
            <a:srcRect/>
            <a:stretch>
              <a:fillRect/>
            </a:stretch>
          </p:blipFill>
          <p:spPr bwMode="auto">
            <a:xfrm>
              <a:off x="6553200" y="3657600"/>
              <a:ext cx="869696" cy="1219200"/>
            </a:xfrm>
            <a:prstGeom prst="rect">
              <a:avLst/>
            </a:prstGeom>
            <a:noFill/>
          </p:spPr>
        </p:pic>
        <p:pic>
          <p:nvPicPr>
            <p:cNvPr id="115722" name="Picture 10" descr="Impression of BrainVoyager QX 2.0"/>
            <p:cNvPicPr>
              <a:picLocks noChangeAspect="1" noChangeArrowheads="1"/>
            </p:cNvPicPr>
            <p:nvPr/>
          </p:nvPicPr>
          <p:blipFill>
            <a:blip r:embed="rId11" cstate="screen"/>
            <a:srcRect/>
            <a:stretch>
              <a:fillRect/>
            </a:stretch>
          </p:blipFill>
          <p:spPr bwMode="auto">
            <a:xfrm>
              <a:off x="6858000" y="1752600"/>
              <a:ext cx="1517100" cy="990600"/>
            </a:xfrm>
            <a:prstGeom prst="rect">
              <a:avLst/>
            </a:prstGeom>
            <a:noFill/>
          </p:spPr>
        </p:pic>
        <p:grpSp>
          <p:nvGrpSpPr>
            <p:cNvPr id="13" name="Group 9"/>
            <p:cNvGrpSpPr/>
            <p:nvPr/>
          </p:nvGrpSpPr>
          <p:grpSpPr>
            <a:xfrm>
              <a:off x="7696200" y="2209800"/>
              <a:ext cx="1201523" cy="867817"/>
              <a:chOff x="4419600" y="2743200"/>
              <a:chExt cx="2943226" cy="2125787"/>
            </a:xfrm>
          </p:grpSpPr>
          <p:pic>
            <p:nvPicPr>
              <p:cNvPr id="11" name="Picture 4"/>
              <p:cNvPicPr>
                <a:picLocks noChangeAspect="1" noChangeArrowheads="1"/>
              </p:cNvPicPr>
              <p:nvPr/>
            </p:nvPicPr>
            <p:blipFill>
              <a:blip r:embed="rId12" cstate="screen"/>
              <a:srcRect/>
              <a:stretch>
                <a:fillRect/>
              </a:stretch>
            </p:blipFill>
            <p:spPr bwMode="auto">
              <a:xfrm>
                <a:off x="4419600" y="2743200"/>
                <a:ext cx="2943226" cy="2125787"/>
              </a:xfrm>
              <a:prstGeom prst="rect">
                <a:avLst/>
              </a:prstGeom>
              <a:noFill/>
              <a:ln w="9525">
                <a:noFill/>
                <a:miter lim="800000"/>
                <a:headEnd/>
                <a:tailEnd/>
              </a:ln>
            </p:spPr>
          </p:pic>
          <p:pic>
            <p:nvPicPr>
              <p:cNvPr id="12" name="Picture 2" descr="http://mipav.cit.nih.gov/about.asp_files/splash.gif"/>
              <p:cNvPicPr>
                <a:picLocks noChangeAspect="1" noChangeArrowheads="1"/>
              </p:cNvPicPr>
              <p:nvPr/>
            </p:nvPicPr>
            <p:blipFill>
              <a:blip r:embed="rId13" cstate="screen"/>
              <a:srcRect/>
              <a:stretch>
                <a:fillRect/>
              </a:stretch>
            </p:blipFill>
            <p:spPr bwMode="auto">
              <a:xfrm>
                <a:off x="4419600" y="2743200"/>
                <a:ext cx="990600" cy="1241385"/>
              </a:xfrm>
              <a:prstGeom prst="rect">
                <a:avLst/>
              </a:prstGeom>
              <a:noFill/>
            </p:spPr>
          </p:pic>
        </p:grpSp>
        <p:pic>
          <p:nvPicPr>
            <p:cNvPr id="115724" name="Picture 12" descr="TrackVis"/>
            <p:cNvPicPr>
              <a:picLocks noChangeAspect="1" noChangeArrowheads="1"/>
            </p:cNvPicPr>
            <p:nvPr/>
          </p:nvPicPr>
          <p:blipFill>
            <a:blip r:embed="rId14" cstate="screen">
              <a:clrChange>
                <a:clrFrom>
                  <a:srgbClr val="FBFBFC"/>
                </a:clrFrom>
                <a:clrTo>
                  <a:srgbClr val="FBFBFC">
                    <a:alpha val="0"/>
                  </a:srgbClr>
                </a:clrTo>
              </a:clrChange>
            </a:blip>
            <a:srcRect/>
            <a:stretch>
              <a:fillRect/>
            </a:stretch>
          </p:blipFill>
          <p:spPr bwMode="auto">
            <a:xfrm>
              <a:off x="4876800" y="3657600"/>
              <a:ext cx="1339408" cy="1447800"/>
            </a:xfrm>
            <a:prstGeom prst="rect">
              <a:avLst/>
            </a:prstGeom>
            <a:noFill/>
          </p:spPr>
        </p:pic>
        <p:pic>
          <p:nvPicPr>
            <p:cNvPr id="115726" name="Picture 14" descr="MRIcroGL renderings"/>
            <p:cNvPicPr>
              <a:picLocks noChangeAspect="1" noChangeArrowheads="1"/>
            </p:cNvPicPr>
            <p:nvPr/>
          </p:nvPicPr>
          <p:blipFill>
            <a:blip r:embed="rId15" cstate="screen">
              <a:clrChange>
                <a:clrFrom>
                  <a:srgbClr val="FFFFFF"/>
                </a:clrFrom>
                <a:clrTo>
                  <a:srgbClr val="FFFFFF">
                    <a:alpha val="0"/>
                  </a:srgbClr>
                </a:clrTo>
              </a:clrChange>
            </a:blip>
            <a:srcRect/>
            <a:stretch>
              <a:fillRect/>
            </a:stretch>
          </p:blipFill>
          <p:spPr bwMode="auto">
            <a:xfrm>
              <a:off x="7289006" y="4038600"/>
              <a:ext cx="1854994" cy="1046407"/>
            </a:xfrm>
            <a:prstGeom prst="rect">
              <a:avLst/>
            </a:prstGeom>
            <a:noFill/>
          </p:spPr>
        </p:pic>
      </p:grpSp>
      <p:sp>
        <p:nvSpPr>
          <p:cNvPr id="24" name="TextBox 23"/>
          <p:cNvSpPr txBox="1"/>
          <p:nvPr/>
        </p:nvSpPr>
        <p:spPr>
          <a:xfrm>
            <a:off x="990600" y="1600200"/>
            <a:ext cx="1962910" cy="461665"/>
          </a:xfrm>
          <a:prstGeom prst="rect">
            <a:avLst/>
          </a:prstGeom>
          <a:noFill/>
        </p:spPr>
        <p:txBody>
          <a:bodyPr wrap="none" rtlCol="0">
            <a:spAutoFit/>
          </a:bodyPr>
          <a:lstStyle/>
          <a:p>
            <a:r>
              <a:rPr lang="en-US" sz="2400" b="1" dirty="0" smtClean="0"/>
              <a:t>Our Software</a:t>
            </a:r>
            <a:endParaRPr lang="en-US" sz="2400" b="1" dirty="0"/>
          </a:p>
        </p:txBody>
      </p:sp>
      <p:sp>
        <p:nvSpPr>
          <p:cNvPr id="26" name="TextBox 25"/>
          <p:cNvSpPr txBox="1"/>
          <p:nvPr/>
        </p:nvSpPr>
        <p:spPr>
          <a:xfrm>
            <a:off x="5638800" y="1524000"/>
            <a:ext cx="2034531" cy="461665"/>
          </a:xfrm>
          <a:prstGeom prst="rect">
            <a:avLst/>
          </a:prstGeom>
          <a:noFill/>
        </p:spPr>
        <p:txBody>
          <a:bodyPr wrap="none" rtlCol="0">
            <a:spAutoFit/>
          </a:bodyPr>
          <a:lstStyle/>
          <a:p>
            <a:r>
              <a:rPr lang="en-US" sz="2400" b="1" dirty="0" smtClean="0"/>
              <a:t>Everyone Else</a:t>
            </a:r>
            <a:endParaRPr lang="en-US" sz="2400" b="1" dirty="0"/>
          </a:p>
        </p:txBody>
      </p:sp>
      <p:grpSp>
        <p:nvGrpSpPr>
          <p:cNvPr id="27" name="Group 26"/>
          <p:cNvGrpSpPr/>
          <p:nvPr/>
        </p:nvGrpSpPr>
        <p:grpSpPr>
          <a:xfrm>
            <a:off x="0" y="0"/>
            <a:ext cx="7229248" cy="369332"/>
            <a:chOff x="0" y="0"/>
            <a:chExt cx="7229248" cy="369332"/>
          </a:xfrm>
        </p:grpSpPr>
        <p:sp>
          <p:nvSpPr>
            <p:cNvPr id="28" name="TextBox 27"/>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29" name="TextBox 28"/>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30" name="TextBox 29"/>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31" name="TextBox 30"/>
            <p:cNvSpPr txBox="1"/>
            <p:nvPr/>
          </p:nvSpPr>
          <p:spPr>
            <a:xfrm>
              <a:off x="4400550" y="0"/>
              <a:ext cx="1479892" cy="369332"/>
            </a:xfrm>
            <a:prstGeom prst="rect">
              <a:avLst/>
            </a:prstGeom>
            <a:solidFill>
              <a:schemeClr val="bg1">
                <a:lumMod val="85000"/>
                <a:lumOff val="15000"/>
              </a:schemeClr>
            </a:solidFill>
          </p:spPr>
          <p:txBody>
            <a:bodyPr wrap="none" rtlCol="0">
              <a:spAutoFit/>
            </a:bodyPr>
            <a:lstStyle/>
            <a:p>
              <a:r>
                <a:rPr lang="en-US" dirty="0" smtClean="0"/>
                <a:t>Collaboration</a:t>
              </a:r>
              <a:endParaRPr lang="en-US" dirty="0"/>
            </a:p>
          </p:txBody>
        </p:sp>
        <p:sp>
          <p:nvSpPr>
            <p:cNvPr id="32" name="TextBox 31"/>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Information</a:t>
            </a:r>
            <a:endParaRPr lang="en-US" dirty="0"/>
          </a:p>
        </p:txBody>
      </p:sp>
      <p:sp>
        <p:nvSpPr>
          <p:cNvPr id="3" name="Content Placeholder 2"/>
          <p:cNvSpPr>
            <a:spLocks noGrp="1"/>
          </p:cNvSpPr>
          <p:nvPr>
            <p:ph idx="1"/>
          </p:nvPr>
        </p:nvSpPr>
        <p:spPr>
          <a:xfrm>
            <a:off x="457200" y="1775191"/>
            <a:ext cx="4495800" cy="4625609"/>
          </a:xfrm>
        </p:spPr>
        <p:txBody>
          <a:bodyPr>
            <a:normAutofit fontScale="85000" lnSpcReduction="10000"/>
          </a:bodyPr>
          <a:lstStyle/>
          <a:p>
            <a:r>
              <a:rPr lang="en-US" dirty="0" smtClean="0"/>
              <a:t>Call Structure</a:t>
            </a:r>
          </a:p>
          <a:p>
            <a:pPr lvl="1"/>
            <a:r>
              <a:rPr lang="en-US" dirty="0" smtClean="0"/>
              <a:t>Input Parameters: name, type, valid range, default values</a:t>
            </a:r>
          </a:p>
          <a:p>
            <a:pPr lvl="1"/>
            <a:r>
              <a:rPr lang="en-US" dirty="0" smtClean="0"/>
              <a:t>Output Parameters: name, type, valid range</a:t>
            </a:r>
          </a:p>
          <a:p>
            <a:r>
              <a:rPr lang="en-US" dirty="0" smtClean="0"/>
              <a:t>Execute</a:t>
            </a:r>
          </a:p>
          <a:p>
            <a:r>
              <a:rPr lang="en-US" dirty="0" smtClean="0"/>
              <a:t>Meta-Data</a:t>
            </a:r>
          </a:p>
          <a:p>
            <a:pPr lvl="1"/>
            <a:r>
              <a:rPr lang="en-US" dirty="0" smtClean="0"/>
              <a:t>Citations, Authors, Release Information, License</a:t>
            </a:r>
          </a:p>
          <a:p>
            <a:pPr lvl="1"/>
            <a:r>
              <a:rPr lang="en-US" dirty="0" smtClean="0"/>
              <a:t>Description, Intended Use, Documentation</a:t>
            </a:r>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42</a:t>
            </a:fld>
            <a:endParaRPr lang="en-US"/>
          </a:p>
        </p:txBody>
      </p:sp>
      <p:pic>
        <p:nvPicPr>
          <p:cNvPr id="7" name="Picture 6" descr="Figure 2"/>
          <p:cNvPicPr/>
          <p:nvPr/>
        </p:nvPicPr>
        <p:blipFill>
          <a:blip r:embed="rId2" cstate="screen"/>
          <a:srcRect/>
          <a:stretch>
            <a:fillRect/>
          </a:stretch>
        </p:blipFill>
        <p:spPr bwMode="auto">
          <a:xfrm>
            <a:off x="5181600" y="2590800"/>
            <a:ext cx="3655439" cy="2514600"/>
          </a:xfrm>
          <a:prstGeom prst="rect">
            <a:avLst/>
          </a:prstGeom>
          <a:noFill/>
          <a:ln w="9525">
            <a:noFill/>
            <a:miter lim="800000"/>
            <a:headEnd/>
            <a:tailEnd/>
          </a:ln>
        </p:spPr>
      </p:pic>
      <p:grpSp>
        <p:nvGrpSpPr>
          <p:cNvPr id="9" name="Group 8"/>
          <p:cNvGrpSpPr/>
          <p:nvPr/>
        </p:nvGrpSpPr>
        <p:grpSpPr>
          <a:xfrm>
            <a:off x="0" y="0"/>
            <a:ext cx="7229248" cy="369332"/>
            <a:chOff x="0" y="0"/>
            <a:chExt cx="7229248" cy="369332"/>
          </a:xfrm>
        </p:grpSpPr>
        <p:sp>
          <p:nvSpPr>
            <p:cNvPr id="10" name="TextBox 9"/>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1" name="TextBox 10"/>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2" name="TextBox 11"/>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3" name="TextBox 12"/>
            <p:cNvSpPr txBox="1"/>
            <p:nvPr/>
          </p:nvSpPr>
          <p:spPr>
            <a:xfrm>
              <a:off x="4400550" y="0"/>
              <a:ext cx="1479892" cy="369332"/>
            </a:xfrm>
            <a:prstGeom prst="rect">
              <a:avLst/>
            </a:prstGeom>
            <a:solidFill>
              <a:schemeClr val="bg1">
                <a:lumMod val="85000"/>
                <a:lumOff val="15000"/>
              </a:schemeClr>
            </a:solidFill>
          </p:spPr>
          <p:txBody>
            <a:bodyPr wrap="none" rtlCol="0">
              <a:spAutoFit/>
            </a:bodyPr>
            <a:lstStyle/>
            <a:p>
              <a:r>
                <a:rPr lang="en-US" dirty="0" smtClean="0"/>
                <a:t>Collaboration</a:t>
              </a:r>
              <a:endParaRPr lang="en-US" dirty="0"/>
            </a:p>
          </p:txBody>
        </p:sp>
        <p:sp>
          <p:nvSpPr>
            <p:cNvPr id="14" name="TextBox 13"/>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Expose Functionality </a:t>
            </a:r>
            <a:endParaRPr lang="en-US" dirty="0"/>
          </a:p>
        </p:txBody>
      </p:sp>
      <p:sp>
        <p:nvSpPr>
          <p:cNvPr id="17" name="Content Placeholder 16"/>
          <p:cNvSpPr>
            <a:spLocks noGrp="1"/>
          </p:cNvSpPr>
          <p:nvPr>
            <p:ph idx="1"/>
          </p:nvPr>
        </p:nvSpPr>
        <p:spPr>
          <a:xfrm>
            <a:off x="457200" y="3810000"/>
            <a:ext cx="8382000" cy="2590800"/>
          </a:xfrm>
        </p:spPr>
        <p:txBody>
          <a:bodyPr>
            <a:noAutofit/>
          </a:bodyPr>
          <a:lstStyle/>
          <a:p>
            <a:pPr lvl="0" fontAlgn="base">
              <a:spcBef>
                <a:spcPct val="0"/>
              </a:spcBef>
              <a:buNone/>
            </a:pPr>
            <a:r>
              <a:rPr lang="en-US" sz="1400" b="1" dirty="0" err="1" smtClean="0">
                <a:latin typeface="Courier New" pitchFamily="49" charset="0"/>
                <a:cs typeface="Arial" pitchFamily="34" charset="0"/>
              </a:rPr>
              <a:t>cli</a:t>
            </a:r>
            <a:r>
              <a:rPr lang="en-US" sz="1400" b="1" dirty="0" smtClean="0">
                <a:latin typeface="Courier New" pitchFamily="49" charset="0"/>
                <a:cs typeface="Arial" pitchFamily="34" charset="0"/>
              </a:rPr>
              <a:t> usage: </a:t>
            </a:r>
            <a:r>
              <a:rPr lang="en-US" sz="1400" b="1" dirty="0" err="1" smtClean="0">
                <a:latin typeface="Courier New" pitchFamily="49" charset="0"/>
                <a:cs typeface="Arial" pitchFamily="34" charset="0"/>
              </a:rPr>
              <a:t>edu.jhu.ece.iacl.plugins.utilities.volume.MedicAlgorithmCrop</a:t>
            </a:r>
            <a:r>
              <a:rPr lang="en-US" sz="1400" b="1" dirty="0" smtClean="0">
                <a:latin typeface="Courier New" pitchFamily="49" charset="0"/>
                <a:cs typeface="Arial" pitchFamily="34" charset="0"/>
              </a:rPr>
              <a:t> [-h]</a:t>
            </a:r>
          </a:p>
          <a:p>
            <a:pPr lvl="0" fontAlgn="base">
              <a:spcBef>
                <a:spcPct val="0"/>
              </a:spcBef>
              <a:buNone/>
            </a:pPr>
            <a:r>
              <a:rPr lang="en-US" sz="1400" b="1" dirty="0" smtClean="0">
                <a:latin typeface="Courier New" pitchFamily="49" charset="0"/>
                <a:cs typeface="Arial" pitchFamily="34" charset="0"/>
              </a:rPr>
              <a:t>       [-</a:t>
            </a:r>
            <a:r>
              <a:rPr lang="en-US" sz="1400" b="1" dirty="0" err="1" smtClean="0">
                <a:latin typeface="Courier New" pitchFamily="49" charset="0"/>
                <a:cs typeface="Arial" pitchFamily="34" charset="0"/>
              </a:rPr>
              <a:t>inBorderSize</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 [-</a:t>
            </a:r>
            <a:r>
              <a:rPr lang="en-US" sz="1400" b="1" dirty="0" err="1" smtClean="0">
                <a:latin typeface="Courier New" pitchFamily="49" charset="0"/>
                <a:cs typeface="Arial" pitchFamily="34" charset="0"/>
              </a:rPr>
              <a:t>inThreshold</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 [-</a:t>
            </a:r>
            <a:r>
              <a:rPr lang="en-US" sz="1400" b="1" dirty="0" err="1" smtClean="0">
                <a:latin typeface="Courier New" pitchFamily="49" charset="0"/>
                <a:cs typeface="Arial" pitchFamily="34" charset="0"/>
              </a:rPr>
              <a:t>inVolume</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a:t>
            </a:r>
          </a:p>
          <a:p>
            <a:pPr lvl="0" fontAlgn="base">
              <a:spcBef>
                <a:spcPct val="0"/>
              </a:spcBef>
              <a:buNone/>
            </a:pPr>
            <a:r>
              <a:rPr lang="en-US" sz="1400" b="1" dirty="0" smtClean="0">
                <a:latin typeface="Courier New" pitchFamily="49" charset="0"/>
                <a:cs typeface="Arial" pitchFamily="34" charset="0"/>
              </a:rPr>
              <a:t>       [-</a:t>
            </a:r>
            <a:r>
              <a:rPr lang="en-US" sz="1400" b="1" dirty="0" err="1" smtClean="0">
                <a:latin typeface="Courier New" pitchFamily="49" charset="0"/>
                <a:cs typeface="Arial" pitchFamily="34" charset="0"/>
              </a:rPr>
              <a:t>outCropped</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 [-</a:t>
            </a:r>
            <a:r>
              <a:rPr lang="en-US" sz="1400" b="1" dirty="0" err="1" smtClean="0">
                <a:latin typeface="Courier New" pitchFamily="49" charset="0"/>
                <a:cs typeface="Arial" pitchFamily="34" charset="0"/>
              </a:rPr>
              <a:t>outExecution</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 [-</a:t>
            </a:r>
            <a:r>
              <a:rPr lang="en-US" sz="1400" b="1" dirty="0" err="1" smtClean="0">
                <a:latin typeface="Courier New" pitchFamily="49" charset="0"/>
                <a:cs typeface="Arial" pitchFamily="34" charset="0"/>
              </a:rPr>
              <a:t>outNew</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a:t>
            </a:r>
          </a:p>
          <a:p>
            <a:pPr lvl="0" fontAlgn="base">
              <a:spcBef>
                <a:spcPct val="0"/>
              </a:spcBef>
              <a:buNone/>
            </a:pPr>
            <a:r>
              <a:rPr lang="en-US" sz="1400" b="1" dirty="0" smtClean="0">
                <a:latin typeface="Courier New" pitchFamily="49" charset="0"/>
                <a:cs typeface="Arial" pitchFamily="34" charset="0"/>
              </a:rPr>
              <a:t>       [-</a:t>
            </a:r>
            <a:r>
              <a:rPr lang="en-US" sz="1400" b="1" dirty="0" err="1" smtClean="0">
                <a:latin typeface="Courier New" pitchFamily="49" charset="0"/>
                <a:cs typeface="Arial" pitchFamily="34" charset="0"/>
              </a:rPr>
              <a:t>outOffset</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 [-</a:t>
            </a:r>
            <a:r>
              <a:rPr lang="en-US" sz="1400" b="1" dirty="0" err="1" smtClean="0">
                <a:latin typeface="Courier New" pitchFamily="49" charset="0"/>
                <a:cs typeface="Arial" pitchFamily="34" charset="0"/>
              </a:rPr>
              <a:t>outOriginal</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 [-</a:t>
            </a:r>
            <a:r>
              <a:rPr lang="en-US" sz="1400" b="1" dirty="0" err="1" smtClean="0">
                <a:latin typeface="Courier New" pitchFamily="49" charset="0"/>
                <a:cs typeface="Arial" pitchFamily="34" charset="0"/>
              </a:rPr>
              <a:t>xDebugLvl</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a:t>
            </a:r>
          </a:p>
          <a:p>
            <a:pPr lvl="0" fontAlgn="base">
              <a:spcBef>
                <a:spcPct val="0"/>
              </a:spcBef>
              <a:buNone/>
            </a:pPr>
            <a:r>
              <a:rPr lang="en-US" sz="1400" b="1" dirty="0" smtClean="0">
                <a:latin typeface="Courier New" pitchFamily="49" charset="0"/>
                <a:cs typeface="Arial" pitchFamily="34" charset="0"/>
              </a:rPr>
              <a:t>       [-</a:t>
            </a:r>
            <a:r>
              <a:rPr lang="en-US" sz="1400" b="1" dirty="0" err="1" smtClean="0">
                <a:latin typeface="Courier New" pitchFamily="49" charset="0"/>
                <a:cs typeface="Arial" pitchFamily="34" charset="0"/>
              </a:rPr>
              <a:t>xDefaultMem</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 [-</a:t>
            </a:r>
            <a:r>
              <a:rPr lang="en-US" sz="1400" b="1" dirty="0" err="1" smtClean="0">
                <a:latin typeface="Courier New" pitchFamily="49" charset="0"/>
                <a:cs typeface="Arial" pitchFamily="34" charset="0"/>
              </a:rPr>
              <a:t>xDir</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 [-</a:t>
            </a:r>
            <a:r>
              <a:rPr lang="en-US" sz="1400" b="1" dirty="0" err="1" smtClean="0">
                <a:latin typeface="Courier New" pitchFamily="49" charset="0"/>
                <a:cs typeface="Arial" pitchFamily="34" charset="0"/>
              </a:rPr>
              <a:t>xFile</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 [-</a:t>
            </a:r>
            <a:r>
              <a:rPr lang="en-US" sz="1400" b="1" dirty="0" err="1" smtClean="0">
                <a:latin typeface="Courier New" pitchFamily="49" charset="0"/>
                <a:cs typeface="Arial" pitchFamily="34" charset="0"/>
              </a:rPr>
              <a:t>xJreLoc</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a:t>
            </a:r>
          </a:p>
          <a:p>
            <a:pPr lvl="0" fontAlgn="base">
              <a:spcBef>
                <a:spcPct val="0"/>
              </a:spcBef>
              <a:buNone/>
            </a:pPr>
            <a:r>
              <a:rPr lang="en-US" sz="1400" b="1" dirty="0" smtClean="0">
                <a:latin typeface="Courier New" pitchFamily="49" charset="0"/>
                <a:cs typeface="Arial" pitchFamily="34" charset="0"/>
              </a:rPr>
              <a:t>       [-</a:t>
            </a:r>
            <a:r>
              <a:rPr lang="en-US" sz="1400" b="1" dirty="0" err="1" smtClean="0">
                <a:latin typeface="Courier New" pitchFamily="49" charset="0"/>
                <a:cs typeface="Arial" pitchFamily="34" charset="0"/>
              </a:rPr>
              <a:t>xMaxProcess</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 [-xml] [-</a:t>
            </a:r>
            <a:r>
              <a:rPr lang="en-US" sz="1400" b="1" dirty="0" err="1" smtClean="0">
                <a:latin typeface="Courier New" pitchFamily="49" charset="0"/>
                <a:cs typeface="Arial" pitchFamily="34" charset="0"/>
              </a:rPr>
              <a:t>xPrefExt</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 [-</a:t>
            </a:r>
            <a:r>
              <a:rPr lang="en-US" sz="1400" b="1" dirty="0" err="1" smtClean="0">
                <a:latin typeface="Courier New" pitchFamily="49" charset="0"/>
                <a:cs typeface="Arial" pitchFamily="34" charset="0"/>
              </a:rPr>
              <a:t>xSavePrefChanges</a:t>
            </a:r>
            <a:r>
              <a:rPr lang="en-US" sz="1400" b="1" dirty="0" smtClean="0">
                <a:latin typeface="Courier New" pitchFamily="49" charset="0"/>
                <a:cs typeface="Arial" pitchFamily="34" charset="0"/>
              </a:rPr>
              <a:t>]</a:t>
            </a:r>
          </a:p>
          <a:p>
            <a:pPr lvl="0" fontAlgn="base">
              <a:spcBef>
                <a:spcPct val="0"/>
              </a:spcBef>
              <a:buNone/>
            </a:pPr>
            <a:r>
              <a:rPr lang="en-US" sz="1400" b="1" dirty="0" smtClean="0">
                <a:latin typeface="Courier New" pitchFamily="49" charset="0"/>
                <a:cs typeface="Arial" pitchFamily="34" charset="0"/>
              </a:rPr>
              <a:t>       [-</a:t>
            </a:r>
            <a:r>
              <a:rPr lang="en-US" sz="1400" b="1" dirty="0" err="1" smtClean="0">
                <a:latin typeface="Courier New" pitchFamily="49" charset="0"/>
                <a:cs typeface="Arial" pitchFamily="34" charset="0"/>
              </a:rPr>
              <a:t>xUseGridEng</a:t>
            </a:r>
            <a:r>
              <a:rPr lang="en-US" sz="1400" b="1" dirty="0" smtClean="0">
                <a:latin typeface="Courier New" pitchFamily="49" charset="0"/>
                <a:cs typeface="Arial" pitchFamily="34" charset="0"/>
              </a:rPr>
              <a:t> &lt;</a:t>
            </a:r>
            <a:r>
              <a:rPr lang="en-US" sz="1400" b="1" dirty="0" err="1" smtClean="0">
                <a:latin typeface="Courier New" pitchFamily="49" charset="0"/>
                <a:cs typeface="Arial" pitchFamily="34" charset="0"/>
              </a:rPr>
              <a:t>arg</a:t>
            </a:r>
            <a:r>
              <a:rPr lang="en-US" sz="1400" b="1" dirty="0" smtClean="0">
                <a:latin typeface="Courier New" pitchFamily="49" charset="0"/>
                <a:cs typeface="Arial" pitchFamily="34" charset="0"/>
              </a:rPr>
              <a:t>&gt;]</a:t>
            </a:r>
          </a:p>
          <a:p>
            <a:pPr lvl="0" fontAlgn="base">
              <a:spcBef>
                <a:spcPct val="0"/>
              </a:spcBef>
              <a:buNone/>
            </a:pPr>
            <a:r>
              <a:rPr lang="en-US" sz="1400" b="1" i="1" dirty="0" smtClean="0">
                <a:latin typeface="Courier New" pitchFamily="49" charset="0"/>
                <a:cs typeface="Arial" pitchFamily="34" charset="0"/>
              </a:rPr>
              <a:t>...</a:t>
            </a:r>
          </a:p>
          <a:p>
            <a:pPr lvl="0" fontAlgn="base">
              <a:spcBef>
                <a:spcPct val="0"/>
              </a:spcBef>
              <a:buNone/>
            </a:pPr>
            <a:r>
              <a:rPr lang="en-US" sz="1400" b="1" dirty="0" smtClean="0">
                <a:latin typeface="Courier New" pitchFamily="49" charset="0"/>
                <a:cs typeface="Arial" pitchFamily="34" charset="0"/>
              </a:rPr>
              <a:t>Provided by: JIST (Java Image Science Toolkit) Command Line Interface v0.1 http://www.nitrc.org/projects/jist/</a:t>
            </a:r>
            <a:endParaRPr lang="en-US" sz="1400" b="1" dirty="0" smtClean="0"/>
          </a:p>
          <a:p>
            <a:endParaRPr lang="en-US" sz="1400" b="1" dirty="0"/>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43</a:t>
            </a:fld>
            <a:endParaRPr lang="en-US"/>
          </a:p>
        </p:txBody>
      </p:sp>
      <p:sp>
        <p:nvSpPr>
          <p:cNvPr id="20" name="Content Placeholder 6"/>
          <p:cNvSpPr txBox="1">
            <a:spLocks/>
          </p:cNvSpPr>
          <p:nvPr/>
        </p:nvSpPr>
        <p:spPr>
          <a:xfrm>
            <a:off x="457200" y="1775191"/>
            <a:ext cx="8229600" cy="2796809"/>
          </a:xfrm>
          <a:prstGeom prst="rect">
            <a:avLst/>
          </a:prstGeom>
        </p:spPr>
        <p:txBody>
          <a:bodyPr vert="horz" lIns="54864" tIns="91440" rtlCol="0">
            <a:normAutofit/>
          </a:bodyPr>
          <a:lstStyle/>
          <a:p>
            <a:pPr marL="438912" marR="0" lvl="0" indent="-320040" algn="l" defTabSz="914400" rtl="0" eaLnBrk="1" fontAlgn="auto" latinLnBrk="0" hangingPunct="1">
              <a:lnSpc>
                <a:spcPct val="100000"/>
              </a:lnSpc>
              <a:spcBef>
                <a:spcPts val="0"/>
              </a:spcBef>
              <a:spcAft>
                <a:spcPts val="0"/>
              </a:spcAft>
              <a:buClr>
                <a:schemeClr val="accent1"/>
              </a:buClr>
              <a:buSzPct val="80000"/>
              <a:buFont typeface="Wingdings 2"/>
              <a:buChar char=""/>
              <a:tabLst/>
              <a:defRPr/>
            </a:pPr>
            <a:r>
              <a:rPr lang="en-US" sz="3200" dirty="0" smtClean="0"/>
              <a:t>Provide language independence through automatically generated command line interfaces.</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 name="Group 7"/>
          <p:cNvGrpSpPr/>
          <p:nvPr/>
        </p:nvGrpSpPr>
        <p:grpSpPr>
          <a:xfrm>
            <a:off x="0" y="0"/>
            <a:ext cx="7229248" cy="369332"/>
            <a:chOff x="0" y="0"/>
            <a:chExt cx="7229248" cy="369332"/>
          </a:xfrm>
        </p:grpSpPr>
        <p:sp>
          <p:nvSpPr>
            <p:cNvPr id="9" name="TextBox 8"/>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0" name="TextBox 9"/>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1" name="TextBox 10"/>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2" name="TextBox 11"/>
            <p:cNvSpPr txBox="1"/>
            <p:nvPr/>
          </p:nvSpPr>
          <p:spPr>
            <a:xfrm>
              <a:off x="4400550" y="0"/>
              <a:ext cx="1479892" cy="369332"/>
            </a:xfrm>
            <a:prstGeom prst="rect">
              <a:avLst/>
            </a:prstGeom>
            <a:solidFill>
              <a:schemeClr val="bg1">
                <a:lumMod val="85000"/>
                <a:lumOff val="15000"/>
              </a:schemeClr>
            </a:solidFill>
          </p:spPr>
          <p:txBody>
            <a:bodyPr wrap="none" rtlCol="0">
              <a:spAutoFit/>
            </a:bodyPr>
            <a:lstStyle/>
            <a:p>
              <a:r>
                <a:rPr lang="en-US" dirty="0" smtClean="0"/>
                <a:t>Collaboration</a:t>
              </a:r>
              <a:endParaRPr lang="en-US" dirty="0"/>
            </a:p>
          </p:txBody>
        </p:sp>
        <p:sp>
          <p:nvSpPr>
            <p:cNvPr id="13" name="TextBox 12"/>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Program Interoperability</a:t>
            </a:r>
            <a:endParaRPr lang="en-US" dirty="0"/>
          </a:p>
        </p:txBody>
      </p:sp>
      <p:sp>
        <p:nvSpPr>
          <p:cNvPr id="2" name="Date Placeholder 1"/>
          <p:cNvSpPr>
            <a:spLocks noGrp="1"/>
          </p:cNvSpPr>
          <p:nvPr>
            <p:ph type="dt" sz="half" idx="10"/>
          </p:nvPr>
        </p:nvSpPr>
        <p:spPr/>
        <p:txBody>
          <a:bodyPr/>
          <a:lstStyle/>
          <a:p>
            <a:r>
              <a:rPr lang="en-US" smtClean="0"/>
              <a:t>September 24, 2010</a:t>
            </a:r>
            <a:endParaRPr lang="en-US"/>
          </a:p>
        </p:txBody>
      </p:sp>
      <p:sp>
        <p:nvSpPr>
          <p:cNvPr id="3" name="Footer Placeholder 2"/>
          <p:cNvSpPr>
            <a:spLocks noGrp="1"/>
          </p:cNvSpPr>
          <p:nvPr>
            <p:ph type="ftr" sz="quarter" idx="11"/>
          </p:nvPr>
        </p:nvSpPr>
        <p:spPr/>
        <p:txBody>
          <a:bodyPr/>
          <a:lstStyle/>
          <a:p>
            <a:pPr algn="ctr"/>
            <a:r>
              <a:rPr lang="en-US" smtClean="0"/>
              <a:t>MICCAI 2010</a:t>
            </a:r>
            <a:endParaRPr lang="en-US"/>
          </a:p>
        </p:txBody>
      </p:sp>
      <p:sp>
        <p:nvSpPr>
          <p:cNvPr id="4" name="Slide Number Placeholder 3"/>
          <p:cNvSpPr>
            <a:spLocks noGrp="1"/>
          </p:cNvSpPr>
          <p:nvPr>
            <p:ph type="sldNum" sz="quarter" idx="12"/>
          </p:nvPr>
        </p:nvSpPr>
        <p:spPr/>
        <p:txBody>
          <a:bodyPr/>
          <a:lstStyle/>
          <a:p>
            <a:fld id="{DD04E2A2-D125-4F5C-92A2-C640FDE59F04}" type="slidenum">
              <a:rPr lang="en-US" smtClean="0"/>
              <a:pPr/>
              <a:t>44</a:t>
            </a:fld>
            <a:endParaRPr lang="en-US"/>
          </a:p>
        </p:txBody>
      </p:sp>
      <p:pic>
        <p:nvPicPr>
          <p:cNvPr id="8" name="Picture 7"/>
          <p:cNvPicPr/>
          <p:nvPr/>
        </p:nvPicPr>
        <p:blipFill>
          <a:blip r:embed="rId2" cstate="screen"/>
          <a:stretch>
            <a:fillRect/>
          </a:stretch>
        </p:blipFill>
        <p:spPr bwMode="auto">
          <a:xfrm>
            <a:off x="5181600" y="2177733"/>
            <a:ext cx="3429000" cy="3943351"/>
          </a:xfrm>
          <a:prstGeom prst="rect">
            <a:avLst/>
          </a:prstGeom>
          <a:noFill/>
        </p:spPr>
      </p:pic>
      <p:pic>
        <p:nvPicPr>
          <p:cNvPr id="9" name="Picture 8"/>
          <p:cNvPicPr/>
          <p:nvPr/>
        </p:nvPicPr>
        <p:blipFill>
          <a:blip r:embed="rId3" cstate="screen"/>
          <a:stretch>
            <a:fillRect/>
          </a:stretch>
        </p:blipFill>
        <p:spPr bwMode="auto">
          <a:xfrm>
            <a:off x="228600" y="2133600"/>
            <a:ext cx="4671840" cy="3583486"/>
          </a:xfrm>
          <a:prstGeom prst="rect">
            <a:avLst/>
          </a:prstGeom>
          <a:noFill/>
        </p:spPr>
      </p:pic>
      <p:sp>
        <p:nvSpPr>
          <p:cNvPr id="11" name="Rectangle 10"/>
          <p:cNvSpPr/>
          <p:nvPr/>
        </p:nvSpPr>
        <p:spPr>
          <a:xfrm>
            <a:off x="304800" y="2209800"/>
            <a:ext cx="914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JIST</a:t>
            </a:r>
            <a:endParaRPr lang="en-US" sz="2400" b="1" dirty="0">
              <a:solidFill>
                <a:schemeClr val="bg1"/>
              </a:solidFill>
            </a:endParaRPr>
          </a:p>
        </p:txBody>
      </p:sp>
      <p:sp>
        <p:nvSpPr>
          <p:cNvPr id="12" name="Rectangle 11"/>
          <p:cNvSpPr/>
          <p:nvPr/>
        </p:nvSpPr>
        <p:spPr>
          <a:xfrm>
            <a:off x="5181600" y="2209800"/>
            <a:ext cx="914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JIST</a:t>
            </a:r>
            <a:endParaRPr lang="en-US" sz="2400" b="1" dirty="0">
              <a:solidFill>
                <a:schemeClr val="bg1"/>
              </a:solidFill>
            </a:endParaRPr>
          </a:p>
        </p:txBody>
      </p:sp>
      <p:sp>
        <p:nvSpPr>
          <p:cNvPr id="13" name="Rectangle 12"/>
          <p:cNvSpPr/>
          <p:nvPr/>
        </p:nvSpPr>
        <p:spPr>
          <a:xfrm>
            <a:off x="1295400" y="3581400"/>
            <a:ext cx="1219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SLICER</a:t>
            </a:r>
            <a:endParaRPr lang="en-US" sz="2400" b="1" dirty="0">
              <a:solidFill>
                <a:schemeClr val="bg1"/>
              </a:solidFill>
            </a:endParaRPr>
          </a:p>
        </p:txBody>
      </p:sp>
      <p:sp>
        <p:nvSpPr>
          <p:cNvPr id="14" name="Rectangle 13"/>
          <p:cNvSpPr/>
          <p:nvPr/>
        </p:nvSpPr>
        <p:spPr>
          <a:xfrm>
            <a:off x="5181600" y="3810000"/>
            <a:ext cx="1219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SLICER</a:t>
            </a:r>
            <a:endParaRPr lang="en-US" sz="2400" b="1" dirty="0">
              <a:solidFill>
                <a:schemeClr val="bg1"/>
              </a:solidFill>
            </a:endParaRPr>
          </a:p>
        </p:txBody>
      </p:sp>
      <p:grpSp>
        <p:nvGrpSpPr>
          <p:cNvPr id="15" name="Group 14"/>
          <p:cNvGrpSpPr/>
          <p:nvPr/>
        </p:nvGrpSpPr>
        <p:grpSpPr>
          <a:xfrm>
            <a:off x="0" y="0"/>
            <a:ext cx="7229248" cy="369332"/>
            <a:chOff x="0" y="0"/>
            <a:chExt cx="7229248" cy="369332"/>
          </a:xfrm>
        </p:grpSpPr>
        <p:sp>
          <p:nvSpPr>
            <p:cNvPr id="16" name="TextBox 15"/>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7" name="TextBox 16"/>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8" name="TextBox 17"/>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9" name="TextBox 18"/>
            <p:cNvSpPr txBox="1"/>
            <p:nvPr/>
          </p:nvSpPr>
          <p:spPr>
            <a:xfrm>
              <a:off x="4400550" y="0"/>
              <a:ext cx="1479892" cy="369332"/>
            </a:xfrm>
            <a:prstGeom prst="rect">
              <a:avLst/>
            </a:prstGeom>
            <a:solidFill>
              <a:schemeClr val="bg1">
                <a:lumMod val="85000"/>
                <a:lumOff val="15000"/>
              </a:schemeClr>
            </a:solidFill>
          </p:spPr>
          <p:txBody>
            <a:bodyPr wrap="none" rtlCol="0">
              <a:spAutoFit/>
            </a:bodyPr>
            <a:lstStyle/>
            <a:p>
              <a:r>
                <a:rPr lang="en-US" dirty="0" smtClean="0"/>
                <a:t>Collaboration</a:t>
              </a:r>
              <a:endParaRPr lang="en-US" dirty="0"/>
            </a:p>
          </p:txBody>
        </p:sp>
        <p:sp>
          <p:nvSpPr>
            <p:cNvPr id="20" name="TextBox 19"/>
            <p:cNvSpPr txBox="1"/>
            <p:nvPr/>
          </p:nvSpPr>
          <p:spPr>
            <a:xfrm>
              <a:off x="5867400" y="0"/>
              <a:ext cx="1361848" cy="369332"/>
            </a:xfrm>
            <a:prstGeom prst="rect">
              <a:avLst/>
            </a:prstGeom>
            <a:noFill/>
          </p:spPr>
          <p:txBody>
            <a:bodyPr wrap="none" rtlCol="0">
              <a:spAutoFit/>
            </a:bodyPr>
            <a:lstStyle/>
            <a:p>
              <a:r>
                <a:rPr lang="en-US" dirty="0" smtClean="0">
                  <a:solidFill>
                    <a:schemeClr val="bg1">
                      <a:lumMod val="75000"/>
                      <a:lumOff val="25000"/>
                    </a:schemeClr>
                  </a:solidFill>
                </a:rPr>
                <a:t>   Conclusion</a:t>
              </a:r>
              <a:endParaRPr lang="en-US" dirty="0">
                <a:solidFill>
                  <a:schemeClr val="bg1">
                    <a:lumMod val="75000"/>
                    <a:lumOff val="25000"/>
                  </a:schemeClr>
                </a:solidFill>
              </a:endParaRPr>
            </a:p>
          </p:txBody>
        </p:sp>
      </p:gr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Thoughts</a:t>
            </a:r>
            <a:endParaRPr lang="en-US" dirty="0"/>
          </a:p>
        </p:txBody>
      </p:sp>
      <p:sp>
        <p:nvSpPr>
          <p:cNvPr id="13" name="Content Placeholder 12"/>
          <p:cNvSpPr>
            <a:spLocks noGrp="1"/>
          </p:cNvSpPr>
          <p:nvPr>
            <p:ph sz="half" idx="1"/>
          </p:nvPr>
        </p:nvSpPr>
        <p:spPr/>
        <p:txBody>
          <a:bodyPr/>
          <a:lstStyle/>
          <a:p>
            <a:r>
              <a:rPr lang="en-US" dirty="0" smtClean="0"/>
              <a:t>JIST has transformed our research workflow</a:t>
            </a:r>
          </a:p>
          <a:p>
            <a:pPr lvl="1"/>
            <a:r>
              <a:rPr lang="en-US" dirty="0" smtClean="0"/>
              <a:t>Enabled larger projects</a:t>
            </a:r>
          </a:p>
          <a:p>
            <a:pPr lvl="1"/>
            <a:r>
              <a:rPr lang="en-US" dirty="0" smtClean="0"/>
              <a:t>More contributors</a:t>
            </a:r>
          </a:p>
          <a:p>
            <a:pPr lvl="1"/>
            <a:r>
              <a:rPr lang="en-US" dirty="0" smtClean="0"/>
              <a:t>Easier dissemination of results</a:t>
            </a:r>
          </a:p>
          <a:p>
            <a:pPr lvl="1"/>
            <a:r>
              <a:rPr lang="en-US" dirty="0" smtClean="0"/>
              <a:t>Provided for structured software release</a:t>
            </a:r>
          </a:p>
          <a:p>
            <a:r>
              <a:rPr lang="en-US" dirty="0" smtClean="0"/>
              <a:t>There have been growing pains</a:t>
            </a:r>
            <a:endParaRPr lang="en-US" dirty="0"/>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45</a:t>
            </a:fld>
            <a:endParaRPr lang="en-US"/>
          </a:p>
        </p:txBody>
      </p:sp>
      <p:grpSp>
        <p:nvGrpSpPr>
          <p:cNvPr id="7" name="Group 6"/>
          <p:cNvGrpSpPr/>
          <p:nvPr/>
        </p:nvGrpSpPr>
        <p:grpSpPr>
          <a:xfrm>
            <a:off x="0" y="0"/>
            <a:ext cx="7229248" cy="369332"/>
            <a:chOff x="0" y="0"/>
            <a:chExt cx="7229248" cy="369332"/>
          </a:xfrm>
        </p:grpSpPr>
        <p:sp>
          <p:nvSpPr>
            <p:cNvPr id="8" name="TextBox 7"/>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9" name="TextBox 8"/>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0" name="TextBox 9"/>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1" name="TextBox 10"/>
            <p:cNvSpPr txBox="1"/>
            <p:nvPr/>
          </p:nvSpPr>
          <p:spPr>
            <a:xfrm>
              <a:off x="4400550" y="0"/>
              <a:ext cx="1479892"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2" name="TextBox 11"/>
            <p:cNvSpPr txBox="1"/>
            <p:nvPr/>
          </p:nvSpPr>
          <p:spPr>
            <a:xfrm>
              <a:off x="5867400" y="0"/>
              <a:ext cx="1361848" cy="369332"/>
            </a:xfrm>
            <a:prstGeom prst="rect">
              <a:avLst/>
            </a:prstGeom>
            <a:solidFill>
              <a:schemeClr val="bg1">
                <a:lumMod val="85000"/>
                <a:lumOff val="15000"/>
              </a:schemeClr>
            </a:solidFill>
          </p:spPr>
          <p:txBody>
            <a:bodyPr wrap="none" rtlCol="0">
              <a:spAutoFit/>
            </a:bodyPr>
            <a:lstStyle/>
            <a:p>
              <a:r>
                <a:rPr lang="en-US" dirty="0" smtClean="0">
                  <a:solidFill>
                    <a:schemeClr val="bg1">
                      <a:lumMod val="75000"/>
                      <a:lumOff val="25000"/>
                    </a:schemeClr>
                  </a:solidFill>
                </a:rPr>
                <a:t>   </a:t>
              </a:r>
              <a:r>
                <a:rPr lang="en-US" dirty="0" smtClean="0"/>
                <a:t>Conclusion</a:t>
              </a:r>
              <a:endParaRPr lang="en-US" dirty="0"/>
            </a:p>
          </p:txBody>
        </p:sp>
      </p:grpSp>
      <p:pic>
        <p:nvPicPr>
          <p:cNvPr id="121858" name="Picture 2"/>
          <p:cNvPicPr>
            <a:picLocks noGrp="1" noChangeAspect="1" noChangeArrowheads="1"/>
          </p:cNvPicPr>
          <p:nvPr>
            <p:ph sz="half" idx="2"/>
          </p:nvPr>
        </p:nvPicPr>
        <p:blipFill>
          <a:blip r:embed="rId2" cstate="print"/>
          <a:srcRect/>
          <a:stretch>
            <a:fillRect/>
          </a:stretch>
        </p:blipFill>
        <p:spPr bwMode="auto">
          <a:xfrm>
            <a:off x="4648200" y="2210736"/>
            <a:ext cx="4038600" cy="374939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Testing</a:t>
            </a:r>
            <a:endParaRPr lang="en-US" dirty="0"/>
          </a:p>
        </p:txBody>
      </p:sp>
      <p:sp>
        <p:nvSpPr>
          <p:cNvPr id="3" name="Content Placeholder 2"/>
          <p:cNvSpPr>
            <a:spLocks noGrp="1"/>
          </p:cNvSpPr>
          <p:nvPr>
            <p:ph idx="1"/>
          </p:nvPr>
        </p:nvSpPr>
        <p:spPr>
          <a:xfrm>
            <a:off x="457200" y="1775191"/>
            <a:ext cx="3962400" cy="4625609"/>
          </a:xfrm>
        </p:spPr>
        <p:txBody>
          <a:bodyPr>
            <a:normAutofit lnSpcReduction="10000"/>
          </a:bodyPr>
          <a:lstStyle/>
          <a:p>
            <a:r>
              <a:rPr lang="en-US" dirty="0" smtClean="0"/>
              <a:t>Continuous build system </a:t>
            </a:r>
          </a:p>
          <a:p>
            <a:pPr lvl="1"/>
            <a:r>
              <a:rPr lang="en-US" dirty="0" smtClean="0"/>
              <a:t>Perform automated algorithm testing</a:t>
            </a:r>
          </a:p>
          <a:p>
            <a:pPr lvl="1"/>
            <a:r>
              <a:rPr lang="en-US" dirty="0" smtClean="0"/>
              <a:t>Detect problems as they arise </a:t>
            </a:r>
          </a:p>
          <a:p>
            <a:pPr lvl="1"/>
            <a:r>
              <a:rPr lang="en-US" dirty="0" smtClean="0"/>
              <a:t>Fix mistakes before they propagate </a:t>
            </a:r>
          </a:p>
          <a:p>
            <a:pPr lvl="1"/>
            <a:r>
              <a:rPr lang="en-US" dirty="0" smtClean="0"/>
              <a:t>Prevent mistakes from reoccurring</a:t>
            </a:r>
            <a:endParaRPr lang="en-US" dirty="0"/>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46</a:t>
            </a:fld>
            <a:endParaRPr lang="en-US"/>
          </a:p>
        </p:txBody>
      </p:sp>
      <p:pic>
        <p:nvPicPr>
          <p:cNvPr id="108546" name="Picture 2"/>
          <p:cNvPicPr>
            <a:picLocks noChangeAspect="1" noChangeArrowheads="1"/>
          </p:cNvPicPr>
          <p:nvPr/>
        </p:nvPicPr>
        <p:blipFill>
          <a:blip r:embed="rId2" cstate="print"/>
          <a:srcRect l="31111" t="15814" r="24633" b="31163"/>
          <a:stretch>
            <a:fillRect/>
          </a:stretch>
        </p:blipFill>
        <p:spPr bwMode="auto">
          <a:xfrm>
            <a:off x="4876800" y="1752600"/>
            <a:ext cx="3100137" cy="2218287"/>
          </a:xfrm>
          <a:prstGeom prst="rect">
            <a:avLst/>
          </a:prstGeom>
          <a:noFill/>
          <a:ln w="9525">
            <a:noFill/>
            <a:miter lim="800000"/>
            <a:headEnd/>
            <a:tailEnd/>
          </a:ln>
        </p:spPr>
      </p:pic>
      <p:pic>
        <p:nvPicPr>
          <p:cNvPr id="108548" name="Picture 4" descr="builddetail"/>
          <p:cNvPicPr>
            <a:picLocks noChangeAspect="1" noChangeArrowheads="1"/>
          </p:cNvPicPr>
          <p:nvPr/>
        </p:nvPicPr>
        <p:blipFill>
          <a:blip r:embed="rId3" cstate="print"/>
          <a:srcRect/>
          <a:stretch>
            <a:fillRect/>
          </a:stretch>
        </p:blipFill>
        <p:spPr bwMode="auto">
          <a:xfrm>
            <a:off x="5791200" y="3657601"/>
            <a:ext cx="3048000" cy="1097280"/>
          </a:xfrm>
          <a:prstGeom prst="rect">
            <a:avLst/>
          </a:prstGeom>
          <a:noFill/>
        </p:spPr>
      </p:pic>
      <p:pic>
        <p:nvPicPr>
          <p:cNvPr id="108550" name="Picture 6" descr="Kitware Software Process"/>
          <p:cNvPicPr>
            <a:picLocks noChangeAspect="1" noChangeArrowheads="1"/>
          </p:cNvPicPr>
          <p:nvPr/>
        </p:nvPicPr>
        <p:blipFill>
          <a:blip r:embed="rId4" cstate="print"/>
          <a:srcRect/>
          <a:stretch>
            <a:fillRect/>
          </a:stretch>
        </p:blipFill>
        <p:spPr bwMode="auto">
          <a:xfrm>
            <a:off x="4724400" y="4114800"/>
            <a:ext cx="2743200" cy="2174241"/>
          </a:xfrm>
          <a:prstGeom prst="rect">
            <a:avLst/>
          </a:prstGeom>
          <a:noFill/>
        </p:spPr>
      </p:pic>
      <p:grpSp>
        <p:nvGrpSpPr>
          <p:cNvPr id="10" name="Group 9"/>
          <p:cNvGrpSpPr/>
          <p:nvPr/>
        </p:nvGrpSpPr>
        <p:grpSpPr>
          <a:xfrm>
            <a:off x="0" y="0"/>
            <a:ext cx="7229248" cy="369332"/>
            <a:chOff x="0" y="0"/>
            <a:chExt cx="7229248" cy="369332"/>
          </a:xfrm>
        </p:grpSpPr>
        <p:sp>
          <p:nvSpPr>
            <p:cNvPr id="11" name="TextBox 10"/>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2" name="TextBox 11"/>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3" name="TextBox 12"/>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4" name="TextBox 13"/>
            <p:cNvSpPr txBox="1"/>
            <p:nvPr/>
          </p:nvSpPr>
          <p:spPr>
            <a:xfrm>
              <a:off x="4400550" y="0"/>
              <a:ext cx="1479892"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5" name="TextBox 14"/>
            <p:cNvSpPr txBox="1"/>
            <p:nvPr/>
          </p:nvSpPr>
          <p:spPr>
            <a:xfrm>
              <a:off x="5867400" y="0"/>
              <a:ext cx="1361848" cy="369332"/>
            </a:xfrm>
            <a:prstGeom prst="rect">
              <a:avLst/>
            </a:prstGeom>
            <a:solidFill>
              <a:schemeClr val="bg1">
                <a:lumMod val="85000"/>
                <a:lumOff val="15000"/>
              </a:schemeClr>
            </a:solidFill>
          </p:spPr>
          <p:txBody>
            <a:bodyPr wrap="none" rtlCol="0">
              <a:spAutoFit/>
            </a:bodyPr>
            <a:lstStyle/>
            <a:p>
              <a:r>
                <a:rPr lang="en-US" dirty="0" smtClean="0">
                  <a:solidFill>
                    <a:schemeClr val="bg1">
                      <a:lumMod val="75000"/>
                      <a:lumOff val="25000"/>
                    </a:schemeClr>
                  </a:solidFill>
                </a:rPr>
                <a:t>   </a:t>
              </a:r>
              <a:r>
                <a:rPr lang="en-US" dirty="0" smtClean="0"/>
                <a:t>Conclusion</a:t>
              </a:r>
              <a:endParaRPr lang="en-US" dirty="0"/>
            </a:p>
          </p:txBody>
        </p: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Continuing Challenges</a:t>
            </a:r>
            <a:endParaRPr lang="en-US" dirty="0"/>
          </a:p>
        </p:txBody>
      </p:sp>
      <p:sp>
        <p:nvSpPr>
          <p:cNvPr id="3" name="Content Placeholder 2"/>
          <p:cNvSpPr>
            <a:spLocks noGrp="1"/>
          </p:cNvSpPr>
          <p:nvPr>
            <p:ph idx="1"/>
          </p:nvPr>
        </p:nvSpPr>
        <p:spPr>
          <a:xfrm>
            <a:off x="457200" y="1775191"/>
            <a:ext cx="3886200" cy="4625609"/>
          </a:xfrm>
        </p:spPr>
        <p:txBody>
          <a:bodyPr>
            <a:normAutofit fontScale="92500" lnSpcReduction="10000"/>
          </a:bodyPr>
          <a:lstStyle/>
          <a:p>
            <a:pPr lvl="1"/>
            <a:r>
              <a:rPr lang="en-US" dirty="0" smtClean="0"/>
              <a:t>Real-time on-line processing </a:t>
            </a:r>
          </a:p>
          <a:p>
            <a:pPr lvl="1"/>
            <a:r>
              <a:rPr lang="en-US" dirty="0" smtClean="0"/>
              <a:t>Web service embedding </a:t>
            </a:r>
          </a:p>
          <a:p>
            <a:pPr lvl="1"/>
            <a:r>
              <a:rPr lang="en-US" dirty="0" smtClean="0"/>
              <a:t>Leverage existing support for Uniform Resource Identifiers (URIs )</a:t>
            </a:r>
          </a:p>
          <a:p>
            <a:pPr lvl="1"/>
            <a:r>
              <a:rPr lang="en-US" dirty="0" smtClean="0"/>
              <a:t>Continuing to address privacy, security, and data use concerns</a:t>
            </a:r>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47</a:t>
            </a:fld>
            <a:endParaRPr lang="en-US"/>
          </a:p>
        </p:txBody>
      </p:sp>
      <p:grpSp>
        <p:nvGrpSpPr>
          <p:cNvPr id="7" name="Group 6"/>
          <p:cNvGrpSpPr/>
          <p:nvPr/>
        </p:nvGrpSpPr>
        <p:grpSpPr>
          <a:xfrm>
            <a:off x="6096000" y="4495800"/>
            <a:ext cx="2889739" cy="2209800"/>
            <a:chOff x="6096000" y="4495800"/>
            <a:chExt cx="2889739" cy="2209800"/>
          </a:xfrm>
        </p:grpSpPr>
        <p:sp>
          <p:nvSpPr>
            <p:cNvPr id="8" name="Oval 7"/>
            <p:cNvSpPr/>
            <p:nvPr/>
          </p:nvSpPr>
          <p:spPr>
            <a:xfrm>
              <a:off x="6858000" y="5105400"/>
              <a:ext cx="15240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9" name="Picture 2" descr="Slicer3.4-cover"/>
            <p:cNvPicPr>
              <a:picLocks noChangeAspect="1" noChangeArrowheads="1"/>
            </p:cNvPicPr>
            <p:nvPr/>
          </p:nvPicPr>
          <p:blipFill>
            <a:blip r:embed="rId2" cstate="screen">
              <a:clrChange>
                <a:clrFrom>
                  <a:srgbClr val="FEFEFE"/>
                </a:clrFrom>
                <a:clrTo>
                  <a:srgbClr val="FEFEFE">
                    <a:alpha val="0"/>
                  </a:srgbClr>
                </a:clrTo>
              </a:clrChange>
            </a:blip>
            <a:srcRect/>
            <a:stretch>
              <a:fillRect/>
            </a:stretch>
          </p:blipFill>
          <p:spPr bwMode="auto">
            <a:xfrm>
              <a:off x="6096000" y="4495800"/>
              <a:ext cx="2889739" cy="2209800"/>
            </a:xfrm>
            <a:prstGeom prst="rect">
              <a:avLst/>
            </a:prstGeom>
            <a:noFill/>
          </p:spPr>
        </p:pic>
      </p:grpSp>
      <p:pic>
        <p:nvPicPr>
          <p:cNvPr id="10" name="Picture 3"/>
          <p:cNvPicPr>
            <a:picLocks noChangeAspect="1" noChangeArrowheads="1"/>
          </p:cNvPicPr>
          <p:nvPr/>
        </p:nvPicPr>
        <p:blipFill>
          <a:blip r:embed="rId3" cstate="screen"/>
          <a:srcRect/>
          <a:stretch>
            <a:fillRect/>
          </a:stretch>
        </p:blipFill>
        <p:spPr bwMode="auto">
          <a:xfrm>
            <a:off x="5943600" y="1676400"/>
            <a:ext cx="2743200" cy="1752600"/>
          </a:xfrm>
          <a:prstGeom prst="rect">
            <a:avLst/>
          </a:prstGeom>
          <a:noFill/>
          <a:ln w="9525">
            <a:noFill/>
            <a:miter lim="800000"/>
            <a:headEnd/>
            <a:tailEnd/>
          </a:ln>
        </p:spPr>
      </p:pic>
      <p:grpSp>
        <p:nvGrpSpPr>
          <p:cNvPr id="11" name="Group 10"/>
          <p:cNvGrpSpPr/>
          <p:nvPr/>
        </p:nvGrpSpPr>
        <p:grpSpPr>
          <a:xfrm>
            <a:off x="4419600" y="2743200"/>
            <a:ext cx="2943226" cy="2125787"/>
            <a:chOff x="4419600" y="2743200"/>
            <a:chExt cx="2943226" cy="2125787"/>
          </a:xfrm>
        </p:grpSpPr>
        <p:pic>
          <p:nvPicPr>
            <p:cNvPr id="12" name="Picture 4"/>
            <p:cNvPicPr>
              <a:picLocks noChangeAspect="1" noChangeArrowheads="1"/>
            </p:cNvPicPr>
            <p:nvPr/>
          </p:nvPicPr>
          <p:blipFill>
            <a:blip r:embed="rId4" cstate="screen"/>
            <a:srcRect/>
            <a:stretch>
              <a:fillRect/>
            </a:stretch>
          </p:blipFill>
          <p:spPr bwMode="auto">
            <a:xfrm>
              <a:off x="4419600" y="2743200"/>
              <a:ext cx="2943226" cy="2125787"/>
            </a:xfrm>
            <a:prstGeom prst="rect">
              <a:avLst/>
            </a:prstGeom>
            <a:noFill/>
            <a:ln w="9525">
              <a:noFill/>
              <a:miter lim="800000"/>
              <a:headEnd/>
              <a:tailEnd/>
            </a:ln>
          </p:spPr>
        </p:pic>
        <p:pic>
          <p:nvPicPr>
            <p:cNvPr id="13" name="Picture 2" descr="http://mipav.cit.nih.gov/about.asp_files/splash.gif"/>
            <p:cNvPicPr>
              <a:picLocks noChangeAspect="1" noChangeArrowheads="1"/>
            </p:cNvPicPr>
            <p:nvPr/>
          </p:nvPicPr>
          <p:blipFill>
            <a:blip r:embed="rId5" cstate="screen"/>
            <a:srcRect/>
            <a:stretch>
              <a:fillRect/>
            </a:stretch>
          </p:blipFill>
          <p:spPr bwMode="auto">
            <a:xfrm>
              <a:off x="4419600" y="2743200"/>
              <a:ext cx="990600" cy="1241385"/>
            </a:xfrm>
            <a:prstGeom prst="rect">
              <a:avLst/>
            </a:prstGeom>
            <a:noFill/>
          </p:spPr>
        </p:pic>
      </p:grpSp>
      <p:grpSp>
        <p:nvGrpSpPr>
          <p:cNvPr id="14" name="Group 13"/>
          <p:cNvGrpSpPr/>
          <p:nvPr/>
        </p:nvGrpSpPr>
        <p:grpSpPr>
          <a:xfrm>
            <a:off x="0" y="0"/>
            <a:ext cx="7229248" cy="369332"/>
            <a:chOff x="0" y="0"/>
            <a:chExt cx="7229248" cy="369332"/>
          </a:xfrm>
        </p:grpSpPr>
        <p:sp>
          <p:nvSpPr>
            <p:cNvPr id="15" name="TextBox 14"/>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16" name="TextBox 15"/>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7" name="TextBox 16"/>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8" name="TextBox 17"/>
            <p:cNvSpPr txBox="1"/>
            <p:nvPr/>
          </p:nvSpPr>
          <p:spPr>
            <a:xfrm>
              <a:off x="4400550" y="0"/>
              <a:ext cx="1479892"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9" name="TextBox 18"/>
            <p:cNvSpPr txBox="1"/>
            <p:nvPr/>
          </p:nvSpPr>
          <p:spPr>
            <a:xfrm>
              <a:off x="5867400" y="0"/>
              <a:ext cx="1361848" cy="369332"/>
            </a:xfrm>
            <a:prstGeom prst="rect">
              <a:avLst/>
            </a:prstGeom>
            <a:solidFill>
              <a:schemeClr val="bg1">
                <a:lumMod val="85000"/>
                <a:lumOff val="15000"/>
              </a:schemeClr>
            </a:solidFill>
          </p:spPr>
          <p:txBody>
            <a:bodyPr wrap="none" rtlCol="0">
              <a:spAutoFit/>
            </a:bodyPr>
            <a:lstStyle/>
            <a:p>
              <a:r>
                <a:rPr lang="en-US" dirty="0" smtClean="0">
                  <a:solidFill>
                    <a:schemeClr val="bg1">
                      <a:lumMod val="75000"/>
                      <a:lumOff val="25000"/>
                    </a:schemeClr>
                  </a:solidFill>
                </a:rPr>
                <a:t>   </a:t>
              </a:r>
              <a:r>
                <a:rPr lang="en-US" dirty="0" smtClean="0"/>
                <a:t>Conclusion</a:t>
              </a:r>
              <a:endParaRPr lang="en-US" dirty="0"/>
            </a:p>
          </p:txBody>
        </p:sp>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38"/>
            <a:ext cx="8229600" cy="1251062"/>
          </a:xfrm>
        </p:spPr>
        <p:txBody>
          <a:bodyPr>
            <a:noAutofit/>
          </a:bodyPr>
          <a:lstStyle/>
          <a:p>
            <a:r>
              <a:rPr lang="en-US" sz="3600" dirty="0" smtClean="0"/>
              <a:t>Try out JIST: </a:t>
            </a:r>
            <a:br>
              <a:rPr lang="en-US" sz="3600" dirty="0" smtClean="0"/>
            </a:br>
            <a:r>
              <a:rPr lang="en-US" sz="3600" dirty="0" smtClean="0"/>
              <a:t>Virtualized Development</a:t>
            </a:r>
            <a:endParaRPr lang="en-US" sz="3600" dirty="0"/>
          </a:p>
        </p:txBody>
      </p:sp>
      <p:sp>
        <p:nvSpPr>
          <p:cNvPr id="13" name="Content Placeholder 12"/>
          <p:cNvSpPr>
            <a:spLocks noGrp="1"/>
          </p:cNvSpPr>
          <p:nvPr>
            <p:ph sz="half" idx="1"/>
          </p:nvPr>
        </p:nvSpPr>
        <p:spPr/>
        <p:txBody>
          <a:bodyPr/>
          <a:lstStyle/>
          <a:p>
            <a:r>
              <a:rPr lang="en-US" dirty="0" err="1" smtClean="0"/>
              <a:t>Ubuntu</a:t>
            </a:r>
            <a:r>
              <a:rPr lang="en-US" dirty="0" smtClean="0"/>
              <a:t> 10.04 LTS</a:t>
            </a:r>
          </a:p>
          <a:p>
            <a:pPr lvl="1"/>
            <a:r>
              <a:rPr lang="en-US" dirty="0" smtClean="0"/>
              <a:t>MIPAV</a:t>
            </a:r>
          </a:p>
          <a:p>
            <a:pPr lvl="1"/>
            <a:r>
              <a:rPr lang="en-US" dirty="0" smtClean="0"/>
              <a:t>JIST</a:t>
            </a:r>
          </a:p>
          <a:p>
            <a:pPr lvl="1"/>
            <a:r>
              <a:rPr lang="en-US" dirty="0" smtClean="0"/>
              <a:t>Source Control (NITRC)</a:t>
            </a:r>
          </a:p>
          <a:p>
            <a:pPr lvl="1"/>
            <a:r>
              <a:rPr lang="en-US" dirty="0" smtClean="0"/>
              <a:t>Automated build</a:t>
            </a:r>
          </a:p>
          <a:p>
            <a:pPr lvl="1"/>
            <a:r>
              <a:rPr lang="en-US" dirty="0" smtClean="0"/>
              <a:t>Eclipse Development</a:t>
            </a:r>
          </a:p>
          <a:p>
            <a:r>
              <a:rPr lang="en-US" dirty="0" smtClean="0"/>
              <a:t>Download from NITRC JIST Project</a:t>
            </a:r>
            <a:endParaRPr lang="en-US" dirty="0"/>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48</a:t>
            </a:fld>
            <a:endParaRPr lang="en-US"/>
          </a:p>
        </p:txBody>
      </p:sp>
      <p:grpSp>
        <p:nvGrpSpPr>
          <p:cNvPr id="7" name="Group 6"/>
          <p:cNvGrpSpPr/>
          <p:nvPr/>
        </p:nvGrpSpPr>
        <p:grpSpPr>
          <a:xfrm>
            <a:off x="0" y="0"/>
            <a:ext cx="7229248" cy="369332"/>
            <a:chOff x="0" y="0"/>
            <a:chExt cx="7229248" cy="369332"/>
          </a:xfrm>
        </p:grpSpPr>
        <p:sp>
          <p:nvSpPr>
            <p:cNvPr id="8" name="TextBox 7"/>
            <p:cNvSpPr txBox="1"/>
            <p:nvPr/>
          </p:nvSpPr>
          <p:spPr>
            <a:xfrm>
              <a:off x="0" y="0"/>
              <a:ext cx="1322798"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  Motivation</a:t>
              </a:r>
              <a:endParaRPr lang="en-US" dirty="0">
                <a:solidFill>
                  <a:schemeClr val="bg1">
                    <a:lumMod val="75000"/>
                    <a:lumOff val="25000"/>
                  </a:schemeClr>
                </a:solidFill>
              </a:endParaRPr>
            </a:p>
          </p:txBody>
        </p:sp>
        <p:sp>
          <p:nvSpPr>
            <p:cNvPr id="9" name="TextBox 8"/>
            <p:cNvSpPr txBox="1"/>
            <p:nvPr/>
          </p:nvSpPr>
          <p:spPr>
            <a:xfrm>
              <a:off x="1466850" y="0"/>
              <a:ext cx="1231427"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Challenges</a:t>
              </a:r>
              <a:endParaRPr lang="en-US" dirty="0">
                <a:solidFill>
                  <a:schemeClr val="bg1">
                    <a:lumMod val="75000"/>
                    <a:lumOff val="25000"/>
                  </a:schemeClr>
                </a:solidFill>
              </a:endParaRPr>
            </a:p>
          </p:txBody>
        </p:sp>
        <p:sp>
          <p:nvSpPr>
            <p:cNvPr id="10" name="TextBox 9"/>
            <p:cNvSpPr txBox="1"/>
            <p:nvPr/>
          </p:nvSpPr>
          <p:spPr>
            <a:xfrm>
              <a:off x="2933700" y="0"/>
              <a:ext cx="1085554"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Licensing</a:t>
              </a:r>
              <a:endParaRPr lang="en-US" dirty="0">
                <a:solidFill>
                  <a:schemeClr val="bg1">
                    <a:lumMod val="75000"/>
                    <a:lumOff val="25000"/>
                  </a:schemeClr>
                </a:solidFill>
              </a:endParaRPr>
            </a:p>
          </p:txBody>
        </p:sp>
        <p:sp>
          <p:nvSpPr>
            <p:cNvPr id="11" name="TextBox 10"/>
            <p:cNvSpPr txBox="1"/>
            <p:nvPr/>
          </p:nvSpPr>
          <p:spPr>
            <a:xfrm>
              <a:off x="4400550" y="0"/>
              <a:ext cx="1479892" cy="369332"/>
            </a:xfrm>
            <a:prstGeom prst="rect">
              <a:avLst/>
            </a:prstGeom>
            <a:solidFill>
              <a:schemeClr val="bg1"/>
            </a:solidFill>
          </p:spPr>
          <p:txBody>
            <a:bodyPr wrap="none" rtlCol="0">
              <a:spAutoFit/>
            </a:bodyPr>
            <a:lstStyle/>
            <a:p>
              <a:r>
                <a:rPr lang="en-US" dirty="0" smtClean="0">
                  <a:solidFill>
                    <a:schemeClr val="bg1">
                      <a:lumMod val="75000"/>
                      <a:lumOff val="25000"/>
                    </a:schemeClr>
                  </a:solidFill>
                </a:rPr>
                <a:t>Collaboration</a:t>
              </a:r>
              <a:endParaRPr lang="en-US" dirty="0">
                <a:solidFill>
                  <a:schemeClr val="bg1">
                    <a:lumMod val="75000"/>
                    <a:lumOff val="25000"/>
                  </a:schemeClr>
                </a:solidFill>
              </a:endParaRPr>
            </a:p>
          </p:txBody>
        </p:sp>
        <p:sp>
          <p:nvSpPr>
            <p:cNvPr id="12" name="TextBox 11"/>
            <p:cNvSpPr txBox="1"/>
            <p:nvPr/>
          </p:nvSpPr>
          <p:spPr>
            <a:xfrm>
              <a:off x="5867400" y="0"/>
              <a:ext cx="1361848" cy="369332"/>
            </a:xfrm>
            <a:prstGeom prst="rect">
              <a:avLst/>
            </a:prstGeom>
            <a:solidFill>
              <a:schemeClr val="bg1">
                <a:lumMod val="85000"/>
                <a:lumOff val="15000"/>
              </a:schemeClr>
            </a:solidFill>
          </p:spPr>
          <p:txBody>
            <a:bodyPr wrap="none" rtlCol="0">
              <a:spAutoFit/>
            </a:bodyPr>
            <a:lstStyle/>
            <a:p>
              <a:r>
                <a:rPr lang="en-US" dirty="0" smtClean="0">
                  <a:solidFill>
                    <a:schemeClr val="bg1">
                      <a:lumMod val="75000"/>
                      <a:lumOff val="25000"/>
                    </a:schemeClr>
                  </a:solidFill>
                </a:rPr>
                <a:t>   </a:t>
              </a:r>
              <a:r>
                <a:rPr lang="en-US" dirty="0" smtClean="0"/>
                <a:t>Conclusion</a:t>
              </a:r>
              <a:endParaRPr lang="en-US" dirty="0"/>
            </a:p>
          </p:txBody>
        </p:sp>
      </p:grpSp>
      <p:pic>
        <p:nvPicPr>
          <p:cNvPr id="115714" name="Picture 2"/>
          <p:cNvPicPr>
            <a:picLocks noGrp="1" noChangeAspect="1" noChangeArrowheads="1"/>
          </p:cNvPicPr>
          <p:nvPr>
            <p:ph sz="half" idx="2"/>
          </p:nvPr>
        </p:nvPicPr>
        <p:blipFill>
          <a:blip r:embed="rId2" cstate="print"/>
          <a:srcRect/>
          <a:stretch>
            <a:fillRect/>
          </a:stretch>
        </p:blipFill>
        <p:spPr bwMode="auto">
          <a:xfrm>
            <a:off x="4734920" y="1773238"/>
            <a:ext cx="3865159" cy="4624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ate Placeholder 3"/>
          <p:cNvSpPr>
            <a:spLocks noGrp="1"/>
          </p:cNvSpPr>
          <p:nvPr>
            <p:ph type="dt" sz="half" idx="10"/>
          </p:nvPr>
        </p:nvSpPr>
        <p:spPr/>
        <p:txBody>
          <a:bodyPr/>
          <a:lstStyle/>
          <a:p>
            <a:r>
              <a:rPr lang="en-US" smtClean="0"/>
              <a:t>September 24, 2010</a:t>
            </a:r>
            <a:endParaRPr lang="en-US" dirty="0"/>
          </a:p>
        </p:txBody>
      </p:sp>
      <p:sp>
        <p:nvSpPr>
          <p:cNvPr id="13" name="Footer Placeholder 4"/>
          <p:cNvSpPr>
            <a:spLocks noGrp="1"/>
          </p:cNvSpPr>
          <p:nvPr>
            <p:ph type="ftr" sz="quarter" idx="11"/>
          </p:nvPr>
        </p:nvSpPr>
        <p:spPr/>
        <p:txBody>
          <a:bodyPr/>
          <a:lstStyle/>
          <a:p>
            <a:pPr algn="ctr"/>
            <a:r>
              <a:rPr lang="en-US" smtClean="0"/>
              <a:t>MICCAI 2010</a:t>
            </a:r>
            <a:endParaRPr lang="en-US" dirty="0"/>
          </a:p>
        </p:txBody>
      </p:sp>
      <p:sp>
        <p:nvSpPr>
          <p:cNvPr id="14" name="Slide Number Placeholder 5"/>
          <p:cNvSpPr>
            <a:spLocks noGrp="1"/>
          </p:cNvSpPr>
          <p:nvPr>
            <p:ph type="sldNum" sz="quarter" idx="12"/>
          </p:nvPr>
        </p:nvSpPr>
        <p:spPr/>
        <p:txBody>
          <a:bodyPr/>
          <a:lstStyle/>
          <a:p>
            <a:fld id="{A7C7535D-85B3-46A2-AB80-082098DDCC90}" type="slidenum">
              <a:rPr lang="en-US"/>
              <a:pPr/>
              <a:t>49</a:t>
            </a:fld>
            <a:endParaRPr lang="en-US"/>
          </a:p>
        </p:txBody>
      </p:sp>
      <p:sp>
        <p:nvSpPr>
          <p:cNvPr id="138244" name="Rectangle 4"/>
          <p:cNvSpPr>
            <a:spLocks noGrp="1" noChangeArrowheads="1"/>
          </p:cNvSpPr>
          <p:nvPr>
            <p:ph type="title"/>
          </p:nvPr>
        </p:nvSpPr>
        <p:spPr/>
        <p:txBody>
          <a:bodyPr/>
          <a:lstStyle/>
          <a:p>
            <a:r>
              <a:rPr lang="en-US" sz="4100" dirty="0" smtClean="0"/>
              <a:t>Thank you.</a:t>
            </a:r>
            <a:endParaRPr lang="en-US" sz="4100" dirty="0"/>
          </a:p>
        </p:txBody>
      </p:sp>
      <p:pic>
        <p:nvPicPr>
          <p:cNvPr id="8" name="Picture 7" descr="johns_hopkins_hospital_dome.jpg"/>
          <p:cNvPicPr>
            <a:picLocks noChangeAspect="1"/>
          </p:cNvPicPr>
          <p:nvPr/>
        </p:nvPicPr>
        <p:blipFill>
          <a:blip r:embed="rId3" cstate="screen"/>
          <a:stretch>
            <a:fillRect/>
          </a:stretch>
        </p:blipFill>
        <p:spPr>
          <a:xfrm>
            <a:off x="3178325" y="1820524"/>
            <a:ext cx="2689075" cy="3585434"/>
          </a:xfrm>
          <a:prstGeom prst="rect">
            <a:avLst/>
          </a:prstGeom>
        </p:spPr>
      </p:pic>
      <p:pic>
        <p:nvPicPr>
          <p:cNvPr id="9" name="Picture 8" descr="hopkins_gilman.jpg"/>
          <p:cNvPicPr>
            <a:picLocks/>
          </p:cNvPicPr>
          <p:nvPr/>
        </p:nvPicPr>
        <p:blipFill>
          <a:blip r:embed="rId4" cstate="screen"/>
          <a:srcRect/>
          <a:stretch>
            <a:fillRect/>
          </a:stretch>
        </p:blipFill>
        <p:spPr>
          <a:xfrm>
            <a:off x="313245" y="1828800"/>
            <a:ext cx="2667000" cy="3581400"/>
          </a:xfrm>
          <a:prstGeom prst="rect">
            <a:avLst/>
          </a:prstGeom>
        </p:spPr>
      </p:pic>
      <p:pic>
        <p:nvPicPr>
          <p:cNvPr id="11" name="Picture 10" descr="vanderbilt-university-campus.jpg"/>
          <p:cNvPicPr>
            <a:picLocks noChangeAspect="1"/>
          </p:cNvPicPr>
          <p:nvPr/>
        </p:nvPicPr>
        <p:blipFill>
          <a:blip r:embed="rId5" cstate="screen"/>
          <a:srcRect/>
          <a:stretch>
            <a:fillRect/>
          </a:stretch>
        </p:blipFill>
        <p:spPr>
          <a:xfrm>
            <a:off x="6058688" y="1824968"/>
            <a:ext cx="2704312" cy="3580990"/>
          </a:xfrm>
          <a:prstGeom prst="rect">
            <a:avLst/>
          </a:prstGeom>
        </p:spPr>
      </p:pic>
      <p:sp>
        <p:nvSpPr>
          <p:cNvPr id="15" name="Text Box 13" descr="Wide downward diagonal"/>
          <p:cNvSpPr txBox="1">
            <a:spLocks noChangeArrowheads="1"/>
          </p:cNvSpPr>
          <p:nvPr/>
        </p:nvSpPr>
        <p:spPr bwMode="auto">
          <a:xfrm>
            <a:off x="3200400" y="5480891"/>
            <a:ext cx="2749550" cy="641350"/>
          </a:xfrm>
          <a:prstGeom prst="rect">
            <a:avLst/>
          </a:prstGeom>
          <a:noFill/>
          <a:ln w="9525" algn="ctr">
            <a:noFill/>
            <a:miter lim="800000"/>
            <a:headEnd/>
            <a:tailEnd/>
          </a:ln>
        </p:spPr>
        <p:txBody>
          <a:bodyPr wrap="none">
            <a:spAutoFit/>
          </a:bodyPr>
          <a:lstStyle/>
          <a:p>
            <a:pPr algn="ctr"/>
            <a:r>
              <a:rPr lang="en-US" b="1"/>
              <a:t>Johns Hopkins University</a:t>
            </a:r>
          </a:p>
          <a:p>
            <a:pPr algn="ctr"/>
            <a:r>
              <a:rPr lang="en-US" b="1"/>
              <a:t>School of Medicine</a:t>
            </a:r>
          </a:p>
        </p:txBody>
      </p:sp>
      <p:sp>
        <p:nvSpPr>
          <p:cNvPr id="16" name="Text Box 14" descr="Wide downward diagonal"/>
          <p:cNvSpPr txBox="1">
            <a:spLocks noChangeArrowheads="1"/>
          </p:cNvSpPr>
          <p:nvPr/>
        </p:nvSpPr>
        <p:spPr bwMode="auto">
          <a:xfrm>
            <a:off x="304800" y="5486400"/>
            <a:ext cx="2749550" cy="366713"/>
          </a:xfrm>
          <a:prstGeom prst="rect">
            <a:avLst/>
          </a:prstGeom>
          <a:noFill/>
          <a:ln w="9525" algn="ctr">
            <a:noFill/>
            <a:miter lim="800000"/>
            <a:headEnd/>
            <a:tailEnd/>
          </a:ln>
        </p:spPr>
        <p:txBody>
          <a:bodyPr wrap="none">
            <a:spAutoFit/>
          </a:bodyPr>
          <a:lstStyle/>
          <a:p>
            <a:pPr algn="ctr"/>
            <a:r>
              <a:rPr lang="en-US" b="1" dirty="0"/>
              <a:t>Johns Hopkins University</a:t>
            </a:r>
          </a:p>
        </p:txBody>
      </p:sp>
      <p:sp>
        <p:nvSpPr>
          <p:cNvPr id="17" name="Rectangle 16"/>
          <p:cNvSpPr/>
          <p:nvPr/>
        </p:nvSpPr>
        <p:spPr>
          <a:xfrm>
            <a:off x="6272650" y="5486400"/>
            <a:ext cx="2301912" cy="369332"/>
          </a:xfrm>
          <a:prstGeom prst="rect">
            <a:avLst/>
          </a:prstGeom>
        </p:spPr>
        <p:txBody>
          <a:bodyPr wrap="none">
            <a:spAutoFit/>
          </a:bodyPr>
          <a:lstStyle/>
          <a:p>
            <a:pPr algn="ctr"/>
            <a:r>
              <a:rPr lang="en-US" b="1" dirty="0" smtClean="0"/>
              <a:t>Vanderbilt University</a:t>
            </a:r>
            <a:endParaRPr lang="en-US" b="1"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609600" y="1676400"/>
            <a:ext cx="8229600" cy="4625609"/>
          </a:xfrm>
        </p:spPr>
        <p:txBody>
          <a:bodyP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buNone/>
            </a:pPr>
            <a:r>
              <a:rPr lang="en-US" sz="239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endParaRPr lang="en-US" sz="239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4" name="Date Placeholder 3"/>
          <p:cNvSpPr>
            <a:spLocks noGrp="1"/>
          </p:cNvSpPr>
          <p:nvPr>
            <p:ph type="dt" sz="half" idx="10"/>
          </p:nvPr>
        </p:nvSpPr>
        <p:spPr/>
        <p:txBody>
          <a:bodyPr/>
          <a:lstStyle/>
          <a:p>
            <a:r>
              <a:rPr lang="en-US" smtClean="0"/>
              <a:t>September 24, 2010</a:t>
            </a:r>
            <a:endParaRPr lang="en-US"/>
          </a:p>
        </p:txBody>
      </p:sp>
      <p:sp>
        <p:nvSpPr>
          <p:cNvPr id="5" name="Footer Placeholder 4"/>
          <p:cNvSpPr>
            <a:spLocks noGrp="1"/>
          </p:cNvSpPr>
          <p:nvPr>
            <p:ph type="ftr" sz="quarter" idx="11"/>
          </p:nvPr>
        </p:nvSpPr>
        <p:spPr/>
        <p:txBody>
          <a:bodyPr/>
          <a:lstStyle/>
          <a:p>
            <a:pPr algn="ctr"/>
            <a:r>
              <a:rPr lang="en-US" smtClean="0"/>
              <a:t>MICCAI 2010</a:t>
            </a:r>
            <a:endParaRPr lang="en-US" dirty="0"/>
          </a:p>
        </p:txBody>
      </p:sp>
      <p:sp>
        <p:nvSpPr>
          <p:cNvPr id="6" name="Slide Number Placeholder 5"/>
          <p:cNvSpPr>
            <a:spLocks noGrp="1"/>
          </p:cNvSpPr>
          <p:nvPr>
            <p:ph type="sldNum" sz="quarter" idx="12"/>
          </p:nvPr>
        </p:nvSpPr>
        <p:spPr/>
        <p:txBody>
          <a:bodyPr/>
          <a:lstStyle/>
          <a:p>
            <a:fld id="{DD04E2A2-D125-4F5C-92A2-C640FDE59F04}" type="slidenum">
              <a:rPr lang="en-US" smtClean="0"/>
              <a:pPr/>
              <a:t>50</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JHU Cerebellum Dark Theme1</Template>
  <TotalTime>3069</TotalTime>
  <Words>1686</Words>
  <Application>Microsoft Office PowerPoint</Application>
  <PresentationFormat>On-screen Show (4:3)</PresentationFormat>
  <Paragraphs>689</Paragraphs>
  <Slides>50</Slides>
  <Notes>4</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Module</vt:lpstr>
      <vt:lpstr>Lessons learned from the early evolution of the Java Image Science Toolkit (JIST)</vt:lpstr>
      <vt:lpstr>Overview</vt:lpstr>
      <vt:lpstr>Slide 3</vt:lpstr>
      <vt:lpstr>Slide 4</vt:lpstr>
      <vt:lpstr>Slide 5</vt:lpstr>
      <vt:lpstr>Enable new modes of inqury </vt:lpstr>
      <vt:lpstr>Johns Hopkins Circa 2004</vt:lpstr>
      <vt:lpstr>Rise of JIST</vt:lpstr>
      <vt:lpstr>Concerns</vt:lpstr>
      <vt:lpstr>User Interface Circa 2004</vt:lpstr>
      <vt:lpstr>Slide 11</vt:lpstr>
      <vt:lpstr>User Interface Circa 2010</vt:lpstr>
      <vt:lpstr>JIST Today: Software</vt:lpstr>
      <vt:lpstr>JIST Today: Lines of Code</vt:lpstr>
      <vt:lpstr>JIST Today: Science</vt:lpstr>
      <vt:lpstr>Don’t rock the boat</vt:lpstr>
      <vt:lpstr>Legacy Challenges</vt:lpstr>
      <vt:lpstr>Differing Objectives</vt:lpstr>
      <vt:lpstr>Differing Objectives</vt:lpstr>
      <vt:lpstr>Differing Objectives</vt:lpstr>
      <vt:lpstr>Differing Objectives</vt:lpstr>
      <vt:lpstr>User Requirements</vt:lpstr>
      <vt:lpstr>Trap : Buzzword Bingo</vt:lpstr>
      <vt:lpstr>“We’re not a software shop.”</vt:lpstr>
      <vt:lpstr>Scientists not Programmers</vt:lpstr>
      <vt:lpstr>Neuroimaging Informatics Tools and  Resources Clearinghouse (NITRC)</vt:lpstr>
      <vt:lpstr>MIPAV</vt:lpstr>
      <vt:lpstr>Other Resources</vt:lpstr>
      <vt:lpstr>Licensing</vt:lpstr>
      <vt:lpstr>Incompatible Licenses</vt:lpstr>
      <vt:lpstr>Creative Commons</vt:lpstr>
      <vt:lpstr>Collaboration</vt:lpstr>
      <vt:lpstr>Collaboration Infrastructure</vt:lpstr>
      <vt:lpstr>Source Control</vt:lpstr>
      <vt:lpstr>Controlling Confusion</vt:lpstr>
      <vt:lpstr>Bugs</vt:lpstr>
      <vt:lpstr>Binary Releases</vt:lpstr>
      <vt:lpstr>Documentation</vt:lpstr>
      <vt:lpstr>Project Organization</vt:lpstr>
      <vt:lpstr>Onion Architecture: Layers of Responsibility  </vt:lpstr>
      <vt:lpstr>Platform Integration</vt:lpstr>
      <vt:lpstr>Critical Information</vt:lpstr>
      <vt:lpstr>Expose Functionality </vt:lpstr>
      <vt:lpstr>Program Interoperability</vt:lpstr>
      <vt:lpstr>Closing Thoughts</vt:lpstr>
      <vt:lpstr>Continuous Testing</vt:lpstr>
      <vt:lpstr>Continuing Challenges</vt:lpstr>
      <vt:lpstr>Try out JIST:  Virtualized Development</vt:lpstr>
      <vt:lpstr>Thank you.</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Consistency, and Statistical Assessment with Large-Scale,  Multi-Modal Data</dc:title>
  <dc:creator>bennett</dc:creator>
  <cp:lastModifiedBy>bennett</cp:lastModifiedBy>
  <cp:revision>203</cp:revision>
  <dcterms:created xsi:type="dcterms:W3CDTF">2009-10-07T00:49:58Z</dcterms:created>
  <dcterms:modified xsi:type="dcterms:W3CDTF">2010-09-24T05:27:32Z</dcterms:modified>
</cp:coreProperties>
</file>